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13" r:id="rId3"/>
    <p:sldId id="327" r:id="rId4"/>
    <p:sldId id="305" r:id="rId5"/>
    <p:sldId id="304" r:id="rId6"/>
    <p:sldId id="306" r:id="rId7"/>
    <p:sldId id="307" r:id="rId8"/>
    <p:sldId id="308" r:id="rId9"/>
    <p:sldId id="311" r:id="rId10"/>
    <p:sldId id="312" r:id="rId11"/>
    <p:sldId id="352" r:id="rId12"/>
    <p:sldId id="324" r:id="rId13"/>
    <p:sldId id="357" r:id="rId14"/>
    <p:sldId id="325" r:id="rId15"/>
    <p:sldId id="326" r:id="rId16"/>
    <p:sldId id="330" r:id="rId17"/>
    <p:sldId id="331" r:id="rId18"/>
    <p:sldId id="316" r:id="rId19"/>
    <p:sldId id="314" r:id="rId20"/>
    <p:sldId id="315" r:id="rId21"/>
    <p:sldId id="317" r:id="rId22"/>
    <p:sldId id="318" r:id="rId23"/>
    <p:sldId id="319" r:id="rId24"/>
    <p:sldId id="351" r:id="rId25"/>
    <p:sldId id="353" r:id="rId26"/>
    <p:sldId id="354" r:id="rId27"/>
    <p:sldId id="355" r:id="rId28"/>
    <p:sldId id="356" r:id="rId29"/>
    <p:sldId id="320" r:id="rId30"/>
    <p:sldId id="321" r:id="rId31"/>
    <p:sldId id="322" r:id="rId32"/>
    <p:sldId id="329" r:id="rId33"/>
    <p:sldId id="323" r:id="rId34"/>
    <p:sldId id="35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48"/>
  </p:normalViewPr>
  <p:slideViewPr>
    <p:cSldViewPr snapToGrid="0" snapToObjects="1">
      <p:cViewPr varScale="1">
        <p:scale>
          <a:sx n="78" d="100"/>
          <a:sy n="78" d="100"/>
        </p:scale>
        <p:origin x="821" y="62"/>
      </p:cViewPr>
      <p:guideLst>
        <p:guide pos="438"/>
        <p:guide orient="horz" pos="346"/>
        <p:guide orient="horz" pos="3974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51781-62AD-4762-B727-C539D0678486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61154-15EA-4902-820E-30A901D49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4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1154-15EA-4902-820E-30A901D4914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52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D3900-332C-D646-B4DA-FEDEAFCB5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A48A1D-3CA3-3E4C-8175-8F49D2F70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13AE4-5623-A44F-A4A6-43755188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91B00-D35E-2C45-8E2A-DC075D1C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AFE62D-311A-7D4B-91C8-33CFF9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2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C2409-67CF-E946-9CA4-8EA5FE3B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6CF9DD-FAA0-0B49-946B-FBD13AB3E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1FEED-41EC-E547-92E7-36F866326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4DAC6A-B479-2547-9EAC-6141CA90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111E1-7092-744D-8508-871933AF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6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5B68FF-E431-F547-88EF-E01BCC769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08947B-3858-234C-9C52-D06C8D15F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BBC0E3-BF5D-FC44-AB5B-EB17913A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F66C26-EBB9-EA41-80A0-9907C26D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C331D-8C51-0144-9BA7-FB58C7D5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97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0C6A9-E7E0-D14F-906B-12988C10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27C9EF-295F-F044-A2B2-BEA6EA5FC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D4BB8-81F8-D847-AA30-D88DE84B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4D1EBA-55B0-DF48-A872-9C8BE3E0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D37163-E8C8-BC49-B1D0-66997E09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33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2C5D2-D4B0-A44B-829B-BEE4771C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8FEE7E-2A81-154C-AEB5-5CFB52A31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966D7-E489-F741-9A6A-91D57D3F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B6AD76-8890-8F43-9EED-77EAC8F6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58BE7-0693-504A-9DAA-173D17DE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CD717-2DC3-B348-9953-92D9F049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70AA2-F0AB-414B-AF6D-CDB1E6972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403A69-7A58-AC45-AABA-9CC272768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5CE4FA-0A3E-A94F-9A15-C2F69C32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76265A-0299-F349-827C-CFFDDB17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AB3E1F-9E78-2B4A-BFD9-40DCD888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0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84B2C-92F3-2A4C-A842-D2FAAD94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5C37C2-1390-A840-A741-E98F5FAB0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586FFF-CDC1-574C-B7B2-53FAB52F3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7CD37D-DE99-1141-8F08-B0FE2A485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FAC8D7-C813-714D-B20F-4AADC6E5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4D238B-63C9-0448-B220-6CE71DB69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883478-E5FD-9A41-8589-D1255FD7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ED12CE-F863-A64A-B3D5-F20FC224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39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FB572-7F96-D447-8338-7629021A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D67E-ADE8-B14E-8C5B-F3DE0E28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68FB3B-53A7-E042-8A7E-475DCE0B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14F892-3F73-5049-B860-CF01969C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8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CA95FA-2CF0-4C48-9512-126C1568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497EFE-B715-2D4B-8C6E-8B76913C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52CDD8-1E04-1D4C-A61D-5EB51B48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5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06905-E969-FB45-AF60-490CC137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B502A-C048-F54A-BE0D-464CE4DE8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C1203F-90E1-8242-9223-B5C31CF9E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1C07B3-B580-4E40-9940-DBB009BD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11A90E-F257-664A-8B3E-B5A74288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B59ABA-5A50-C341-8DA9-DC94FA8D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13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9F7B3-71DD-D649-8CF5-64E5874C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A87665-CB36-C74C-8E21-62095A9B5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22CFC7-8F28-894F-BC20-43A43C703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B8A742-81E8-3949-938E-A2FADB57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9F103F-A57C-BB4F-AB51-FF00C586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4B2F6-EF0C-3449-B267-9A226313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00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9CD2D-20CA-5044-867B-966E192E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851BF2-D886-5F4B-A7CA-0FD55A4BE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203CC-A123-BE46-B75F-8301C93B7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98C2-63B7-3B48-A4E6-75C1DAF003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6E286-2FEB-8745-B2A3-87368FD51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B0306-C6B1-D24D-8C7B-DE08AE1D8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7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emf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2.emf"/><Relationship Id="rId5" Type="http://schemas.openxmlformats.org/officeDocument/2006/relationships/image" Target="../media/image56.jpeg"/><Relationship Id="rId10" Type="http://schemas.openxmlformats.org/officeDocument/2006/relationships/image" Target="../media/image2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9EB04B-B510-2D45-9678-E1E777199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D10406-A967-7240-8506-3663DC8573F0}"/>
              </a:ext>
            </a:extLst>
          </p:cNvPr>
          <p:cNvSpPr txBox="1"/>
          <p:nvPr/>
        </p:nvSpPr>
        <p:spPr>
          <a:xfrm>
            <a:off x="695323" y="2559314"/>
            <a:ext cx="11294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Противодействие </a:t>
            </a:r>
            <a:r>
              <a:rPr lang="ru-RU" sz="4000" b="1">
                <a:latin typeface="Favorit Pro Medium" panose="02000006030000020004" pitchFamily="2" charset="0"/>
                <a:ea typeface="Favorit Pro Medium" panose="02000006030000020004" pitchFamily="2" charset="0"/>
              </a:rPr>
              <a:t>деструктивному контенту </a:t>
            </a:r>
            <a:r>
              <a:rPr lang="ru-RU" sz="4000" b="1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в информационном пространстве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6622A1-AE09-AE43-BD4F-7F9405BAE4CC}"/>
              </a:ext>
            </a:extLst>
          </p:cNvPr>
          <p:cNvSpPr txBox="1"/>
          <p:nvPr/>
        </p:nvSpPr>
        <p:spPr>
          <a:xfrm>
            <a:off x="695323" y="4446790"/>
            <a:ext cx="108013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Магомедов Магомед Юсупович,</a:t>
            </a:r>
          </a:p>
          <a:p>
            <a:r>
              <a:rPr lang="ru-RU" sz="2000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руководитель Координационного центра ДГУ, член Экспертного совета </a:t>
            </a:r>
          </a:p>
          <a:p>
            <a:r>
              <a:rPr lang="ru-RU" sz="2000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при Антитеррористической комиссии в Республике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646310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211202_115924_0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510" y="552338"/>
            <a:ext cx="9987455" cy="54648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C72B50E-EA0F-4930-95F6-6E5027CC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29" y="78338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68D2825-5995-453E-8036-A8DBF934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29" y="2825231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9ED95E6-1B72-4C57-8D20-A9A3C9D70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29" y="466491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C527A04-C412-44FE-8CC7-36BB6D664280}"/>
              </a:ext>
            </a:extLst>
          </p:cNvPr>
          <p:cNvSpPr txBox="1">
            <a:spLocks/>
          </p:cNvSpPr>
          <p:nvPr/>
        </p:nvSpPr>
        <p:spPr>
          <a:xfrm>
            <a:off x="2656197" y="986059"/>
            <a:ext cx="4966914" cy="758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культуры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ED125A2-4288-440E-A6D1-5A91982F8BD9}"/>
              </a:ext>
            </a:extLst>
          </p:cNvPr>
          <p:cNvSpPr txBox="1">
            <a:spLocks/>
          </p:cNvSpPr>
          <p:nvPr/>
        </p:nvSpPr>
        <p:spPr>
          <a:xfrm>
            <a:off x="2684602" y="3049524"/>
            <a:ext cx="6310107" cy="758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Агентство информации и печати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1E7F621-41DF-44DB-8556-415651526BF8}"/>
              </a:ext>
            </a:extLst>
          </p:cNvPr>
          <p:cNvSpPr txBox="1">
            <a:spLocks/>
          </p:cNvSpPr>
          <p:nvPr/>
        </p:nvSpPr>
        <p:spPr>
          <a:xfrm>
            <a:off x="2292717" y="5113113"/>
            <a:ext cx="6944589" cy="758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по национальной политике и делам религий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4996C7B-3BC6-469D-8DDE-96BB330397AD}"/>
              </a:ext>
            </a:extLst>
          </p:cNvPr>
          <p:cNvSpPr txBox="1">
            <a:spLocks/>
          </p:cNvSpPr>
          <p:nvPr/>
        </p:nvSpPr>
        <p:spPr>
          <a:xfrm>
            <a:off x="668534" y="-88967"/>
            <a:ext cx="10342241" cy="758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Конкурсы по созданию антитеррористического контента </a:t>
            </a:r>
          </a:p>
        </p:txBody>
      </p:sp>
    </p:spTree>
    <p:extLst>
      <p:ext uri="{BB962C8B-B14F-4D97-AF65-F5344CB8AC3E}">
        <p14:creationId xmlns:p14="http://schemas.microsoft.com/office/powerpoint/2010/main" val="162764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763000" cy="75895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Уголовный кодекс РФ от 13.06.1996 г. №63-ФЗ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43100" y="98755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УК РФ Статья 207</a:t>
            </a:r>
          </a:p>
          <a:p>
            <a:pPr algn="just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«Заведомо ложное сообщение об акте терроризма»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7528" y="1779687"/>
            <a:ext cx="92141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Заведомо ложное сообщение о готовящихся взрыве, поджоге или иных действиях, создающих опасность гибели людей, причинения значительного имущественного ущерба либо наступления иных общественно опасных последствий, совершенное из хулиганских побуждений, -</a:t>
            </a:r>
          </a:p>
          <a:p>
            <a:pPr algn="just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наказывается штрафом в размере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или в размере заработной платы или иного дохода осужденного за период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месяцев, либо ограничением свободы на срок 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лет, либо принудительными работами на срок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Заведомо ложное сообщение о готовящихся взрыве, поджоге или иных действиях, создающих опасность гибели людей, причинения значительного имущественного ущерба либо наступления иных общественно опасных последствий в целях дестабилизации деятельности органов власти, -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наказывается штрафом в размере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700 000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или в размере заработной платы или иного дохода осужденного за период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 либо лишением свободы на срок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лет.</a:t>
            </a:r>
          </a:p>
          <a:p>
            <a:pPr algn="just"/>
            <a:endParaRPr lang="ru-RU" dirty="0"/>
          </a:p>
        </p:txBody>
      </p:sp>
      <p:pic>
        <p:nvPicPr>
          <p:cNvPr id="6" name="Рисунок 5" descr="E17A244F-7212-4014-A46C-EBB84A7727C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pic>
        <p:nvPicPr>
          <p:cNvPr id="6" name="Рисунок 5" descr="E17A244F-7212-4014-A46C-EBB84A7727C9.jpeg">
            <a:extLst>
              <a:ext uri="{FF2B5EF4-FFF2-40B4-BE49-F238E27FC236}">
                <a16:creationId xmlns:a16="http://schemas.microsoft.com/office/drawing/2014/main" id="{DFA66E9C-7AA6-4AC9-AEF7-24B3159F91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23047" y="5792303"/>
            <a:ext cx="714795" cy="8375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C5BF9-BB4D-4E31-9225-F0A6E4B89D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10"/>
          <a:stretch/>
        </p:blipFill>
        <p:spPr>
          <a:xfrm>
            <a:off x="0" y="0"/>
            <a:ext cx="298984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AB634D-6FDE-4753-9079-42257B0531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476"/>
          <a:stretch/>
        </p:blipFill>
        <p:spPr>
          <a:xfrm>
            <a:off x="2924545" y="0"/>
            <a:ext cx="3211722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34AFB0-EF42-4B0E-80CA-4EF92D897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95"/>
          <a:stretch/>
        </p:blipFill>
        <p:spPr>
          <a:xfrm>
            <a:off x="6136268" y="0"/>
            <a:ext cx="3203676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A47E77-6F4B-4F28-811C-F887F600A9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082"/>
          <a:stretch/>
        </p:blipFill>
        <p:spPr>
          <a:xfrm>
            <a:off x="9339944" y="0"/>
            <a:ext cx="2852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1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763000" cy="75895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Уголовный кодекс РФ от 13.06.1996 г. №63-ФЗ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371600"/>
            <a:ext cx="8543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УК РФ Статья 207.3. </a:t>
            </a:r>
          </a:p>
          <a:p>
            <a:pPr algn="just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«Публичное распространение заведомо ложной информации об использовании Вооруженных Сил Российской Федерации, исполнении государственными органами Российской Федерации своих полномочий»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1158" y="3071811"/>
            <a:ext cx="8558242" cy="307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наказывается штрафом в размере 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700 000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1 500 000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 или в размере заработной платы или иного дохода осужденного за период 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до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месяцев, либо исправительными работами на срок до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года, либо принудительными работами на срок до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лет, либо лишением свободы на тот же срок.</a:t>
            </a:r>
          </a:p>
        </p:txBody>
      </p:sp>
      <p:pic>
        <p:nvPicPr>
          <p:cNvPr id="6" name="Рисунок 5" descr="E17A244F-7212-4014-A46C-EBB84A7727C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927" y="878471"/>
            <a:ext cx="9787006" cy="75895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ЮСТИЦИИ РОССИЙСКОЙ ФЕДЕРАЦИИ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0" y="1371601"/>
            <a:ext cx="6629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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ЭКСТРЕМИСТСКИЕ   МАТЕРИАЛЫ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1356" y="5072075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https://minjust.gov.ru/ru/extremist-materials/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26670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2667000"/>
            <a:ext cx="86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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667000"/>
            <a:ext cx="71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8601" y="2667000"/>
            <a:ext cx="57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8" y="3071810"/>
            <a:ext cx="2262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музыкальные произведения 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изобразительного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6779" y="3080380"/>
            <a:ext cx="1154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листовки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9743" y="3048000"/>
            <a:ext cx="1550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газет 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журналов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30321" y="3200401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кинофильмы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видеоролики</a:t>
            </a:r>
          </a:p>
        </p:txBody>
      </p:sp>
      <p:pic>
        <p:nvPicPr>
          <p:cNvPr id="4098" name="Picture 2" descr="http://qrcoder.ru/code/?http%3A%2F%2Fminjust.gov.ru%2Fru%2Fextremist-materials%2F&amp;4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4714884"/>
            <a:ext cx="1562100" cy="1562100"/>
          </a:xfrm>
          <a:prstGeom prst="rect">
            <a:avLst/>
          </a:prstGeom>
          <a:noFill/>
        </p:spPr>
      </p:pic>
      <p:pic>
        <p:nvPicPr>
          <p:cNvPr id="15" name="Рисунок 14" descr="E17A244F-7212-4014-A46C-EBB84A7727C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763000" cy="7589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не поддаться вербовке в Интернет-пространстве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839" y="1141540"/>
            <a:ext cx="82823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размещайте на своей странице в социальных сетях подробную информацию о себе: где вы живете, где работают ваши близкие.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спешите отвечать на вопросы незнакомых людей. Выясняйте, кто желает общаться с вами и откуда вы можете быть знакомы. ​ ​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Ограничьте доступ к своей личной информации (фотографиям, записям) только кругом людей, которых вы хорошо знаете.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откровенничайте в общедоступных группах и на форумах.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Знайте, что агитаторы привлекают внимание людей темами, которые вызывают споры. Далее выходят на связь с теми, кто принял участие в обсуждении, и стараются переманить в свои ряды.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внимательны, когда к вам кто-то проявляет повышенный и настойчивый интерес.</a:t>
            </a:r>
          </a:p>
        </p:txBody>
      </p:sp>
      <p:pic>
        <p:nvPicPr>
          <p:cNvPr id="6" name="Рисунок 5" descr="E17A244F-7212-4014-A46C-EBB84A7727C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17170AE-C143-45C8-A8B1-83FB84E45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769" y="1370088"/>
            <a:ext cx="2963245" cy="39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0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763" y="505117"/>
            <a:ext cx="8763000" cy="75895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в Интернете протекает легче, потому что там легче притворяться.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0728" y="1544287"/>
            <a:ext cx="9769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​​Первичный отбор потенциальных жертв осуществляется путем анализа информации, которую вы выкладываете на своих личных страничках в социальных сетях.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​Информация, которую вы выкладываете о себе в Интернете, ваше участие в обсуждениях в группах, дают вербовщику представление о ваших интересах, круге общения, о ваших комплексах и проблемах, и служат реальной базой для психоанализа и выбора подходящей для вербовки личности.</a:t>
            </a:r>
          </a:p>
        </p:txBody>
      </p:sp>
      <p:pic>
        <p:nvPicPr>
          <p:cNvPr id="6" name="Рисунок 5" descr="E17A244F-7212-4014-A46C-EBB84A7727C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EF7026-433F-4663-A4A8-606027B0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4262997"/>
            <a:ext cx="3722914" cy="24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3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33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15" y="549275"/>
            <a:ext cx="5616075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2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86" y="549275"/>
            <a:ext cx="8411631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4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4979305" y="404394"/>
            <a:ext cx="5620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err="1">
                <a:latin typeface="Favorit Pro Book" panose="02000006030000020004" pitchFamily="2" charset="0"/>
                <a:ea typeface="Favorit Pro Book" panose="02000006030000020004" pitchFamily="2" charset="0"/>
              </a:rPr>
              <a:t>Радикализация</a:t>
            </a:r>
            <a:r>
              <a:rPr lang="ru-RU" sz="3600" b="1" dirty="0">
                <a:latin typeface="Favorit Pro Book" panose="02000006030000020004" pitchFamily="2" charset="0"/>
                <a:ea typeface="Favorit Pro Book" panose="02000006030000020004" pitchFamily="2" charset="0"/>
              </a:rPr>
              <a:t> личности </a:t>
            </a:r>
          </a:p>
          <a:p>
            <a:pPr algn="ctr"/>
            <a:r>
              <a:rPr lang="ru-RU" sz="3600" b="1" dirty="0">
                <a:latin typeface="Favorit Pro Book" panose="02000006030000020004" pitchFamily="2" charset="0"/>
                <a:ea typeface="Favorit Pro Book" panose="02000006030000020004" pitchFamily="2" charset="0"/>
              </a:rPr>
              <a:t>происходит постепенно</a:t>
            </a:r>
            <a:endParaRPr lang="en-US" sz="3600" b="1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5326" y="6197652"/>
            <a:ext cx="4191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Название работы: «Молодёжь против терроризма!", автор: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Молоткова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Гиляна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Саналовна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Всероссийский онлайн-фестиваль социального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медиаконтента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«Я против экстремизма и терроризма»</a:t>
            </a:r>
          </a:p>
        </p:txBody>
      </p:sp>
      <p:sp>
        <p:nvSpPr>
          <p:cNvPr id="7" name="AutoShape 5" descr="https://content.ncpti.ru/media/vote2020_thumbnail/ca4ab60f-0dd0-48a9-b25e-e57931485c0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:\Users\Администратор\Desktop\ca4ab60f-0dd0-48a9-b25e-e57931485c0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4" y="504797"/>
            <a:ext cx="4224756" cy="56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4979305" y="1706561"/>
            <a:ext cx="6953057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200" b="1" dirty="0">
                <a:latin typeface="Favorit Pro Book" panose="02000006030000020004" pitchFamily="2" charset="0"/>
                <a:ea typeface="Favorit Pro Book" panose="02000006030000020004" pitchFamily="2" charset="0"/>
              </a:rPr>
              <a:t>Отчуждение</a:t>
            </a: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 – человек меняет круг общения, стиль 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одежды, привычки.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200" b="1" dirty="0">
                <a:latin typeface="Favorit Pro Book" panose="02000006030000020004" pitchFamily="2" charset="0"/>
                <a:ea typeface="Favorit Pro Book" panose="02000006030000020004" pitchFamily="2" charset="0"/>
              </a:rPr>
              <a:t>Фанатизм</a:t>
            </a: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 – отключается критическое мышление, 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правдой для человека становится только то, что 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доносит вербовщик, все остальное считается ложью.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200" b="1" dirty="0">
                <a:latin typeface="Favorit Pro Book" panose="02000006030000020004" pitchFamily="2" charset="0"/>
                <a:ea typeface="Favorit Pro Book" panose="02000006030000020004" pitchFamily="2" charset="0"/>
              </a:rPr>
              <a:t>Насильственный экстремизм </a:t>
            </a: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– уровень, на котором 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человек сам пропагандирует радикальные идеи либо 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совершает противоправные действия из религиозных 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соображений. </a:t>
            </a:r>
            <a:endParaRPr lang="en-US" sz="2200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900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99" y="106660"/>
            <a:ext cx="9066782" cy="675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7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1099" y="1119352"/>
            <a:ext cx="93826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/>
              <a:t>Молодые люди зачастую </a:t>
            </a:r>
            <a:r>
              <a:rPr lang="ru-RU" sz="3600" b="1" dirty="0"/>
              <a:t>неспособны </a:t>
            </a:r>
          </a:p>
          <a:p>
            <a:pPr algn="ctr"/>
            <a:r>
              <a:rPr lang="ru-RU" sz="3600" dirty="0"/>
              <a:t>самостоятельно </a:t>
            </a:r>
            <a:r>
              <a:rPr lang="ru-RU" sz="3600" b="1" dirty="0"/>
              <a:t>разобрать</a:t>
            </a:r>
            <a:r>
              <a:rPr lang="ru-RU" sz="3600" dirty="0"/>
              <a:t>, </a:t>
            </a:r>
          </a:p>
          <a:p>
            <a:pPr algn="ctr"/>
            <a:r>
              <a:rPr lang="ru-RU" sz="3600" b="1" dirty="0"/>
              <a:t>какой</a:t>
            </a:r>
            <a:r>
              <a:rPr lang="ru-RU" sz="3600" dirty="0"/>
              <a:t> </a:t>
            </a:r>
            <a:r>
              <a:rPr lang="ru-RU" sz="3600" b="1" dirty="0"/>
              <a:t>контент</a:t>
            </a:r>
            <a:r>
              <a:rPr lang="ru-RU" sz="3600" dirty="0"/>
              <a:t> смотреть </a:t>
            </a:r>
            <a:r>
              <a:rPr lang="ru-RU" sz="3600" b="1" dirty="0"/>
              <a:t>можно</a:t>
            </a:r>
            <a:r>
              <a:rPr lang="ru-RU" sz="3600" dirty="0"/>
              <a:t>, </a:t>
            </a:r>
          </a:p>
          <a:p>
            <a:pPr algn="ctr"/>
            <a:r>
              <a:rPr lang="ru-RU" sz="3600" dirty="0"/>
              <a:t>а какой – </a:t>
            </a:r>
            <a:r>
              <a:rPr lang="ru-RU" sz="3600" b="1" dirty="0"/>
              <a:t>нельзя</a:t>
            </a:r>
            <a:r>
              <a:rPr lang="ru-RU" sz="3600" dirty="0"/>
              <a:t>!</a:t>
            </a:r>
          </a:p>
        </p:txBody>
      </p:sp>
      <p:pic>
        <p:nvPicPr>
          <p:cNvPr id="4" name="Picture 3" descr="F: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67" y="5217042"/>
            <a:ext cx="1421904" cy="1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aL3QSacvm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17" y="5270358"/>
            <a:ext cx="1378967" cy="137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1656070101088262_c5_720x72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59" y="5226207"/>
            <a:ext cx="1403574" cy="14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xZk-7CF5jP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007" y="4920001"/>
            <a:ext cx="1166648" cy="16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akademia-prava.ru/thumbs/1000x750c/2017-02/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30" y="5226207"/>
            <a:ext cx="1375230" cy="137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3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38954" y="721216"/>
            <a:ext cx="6724753" cy="1594091"/>
          </a:xfrm>
          <a:solidFill>
            <a:srgbClr val="0070C0"/>
          </a:solidFill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Фальшивые (поддельные, «фейковые», ложные) новости</a:t>
            </a:r>
            <a:r>
              <a:rPr lang="ru-RU" b="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sz="2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информационная мистификация или намеренное распространение дезинформации в социальных </a:t>
            </a:r>
            <a:r>
              <a:rPr lang="ru-RU" sz="22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медиа</a:t>
            </a:r>
            <a:r>
              <a:rPr lang="ru-RU" sz="2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и традиционных СМИ с целью введения в заблуждение, для того чтобы получить финансовую или политическую выгоду.</a:t>
            </a:r>
            <a:endParaRPr lang="ru-RU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8647677182e9063d26b7e2ad93cb9e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45169" cy="2316960"/>
          </a:xfrm>
          <a:prstGeom prst="rect">
            <a:avLst/>
          </a:prstGeom>
        </p:spPr>
      </p:pic>
      <p:pic>
        <p:nvPicPr>
          <p:cNvPr id="4" name="Рисунок 3" descr="E17A244F-7212-4014-A46C-EBB84A7727C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0" name="Picture 2" descr="C:\Users\Не Андрей\Desktop\Новая папка (2)\origin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3571" y="2520461"/>
            <a:ext cx="7361214" cy="414321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60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472" y="908837"/>
            <a:ext cx="3691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ФЕЙК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распространяют неизвестные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мессенждерах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2904" y="5393993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ФЕЙК: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дневного отделения подлежат частичной мобилизации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BC6C1FFE-2E0C-49B1-B456-63D1C5D74FF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9720" y="384519"/>
            <a:ext cx="3613206" cy="49102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E17A244F-7212-4014-A46C-EBB84A7727C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26" name="Picture 2" descr="Минобороны РК прокомментировало информацию о распылении дезинфицирующих  средств вертолетами: 8 Июля 2020, 22:54 - новости на inform.k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2" y="2169603"/>
            <a:ext cx="5693665" cy="37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55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695326" y="549275"/>
            <a:ext cx="511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«Украинский конфликт» и </a:t>
            </a:r>
            <a:r>
              <a:rPr lang="ru-RU" sz="2800" dirty="0" err="1">
                <a:latin typeface="Favorit Pro Medium" panose="02000006030000020004" pitchFamily="2" charset="0"/>
                <a:ea typeface="Favorit Pro Medium" panose="02000006030000020004" pitchFamily="2" charset="0"/>
              </a:rPr>
              <a:t>фейки</a:t>
            </a:r>
            <a:endParaRPr lang="ru-RU" sz="2800" dirty="0">
              <a:latin typeface="Favorit Pro Medium" panose="02000006030000020004" pitchFamily="2" charset="0"/>
              <a:ea typeface="Favorit Pro Medium" panose="020000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pic>
        <p:nvPicPr>
          <p:cNvPr id="9218" name="Picture 2" descr="https://cdnstatic.rg.ru/crop620x413/uploads/images/227/73/45/Skri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14" y="1264069"/>
            <a:ext cx="8112772" cy="540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3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695326" y="549275"/>
            <a:ext cx="511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«Украинский конфликт» и </a:t>
            </a:r>
            <a:r>
              <a:rPr lang="ru-RU" sz="2800" dirty="0" err="1">
                <a:latin typeface="Favorit Pro Medium" panose="02000006030000020004" pitchFamily="2" charset="0"/>
                <a:ea typeface="Favorit Pro Medium" panose="02000006030000020004" pitchFamily="2" charset="0"/>
              </a:rPr>
              <a:t>фейки</a:t>
            </a:r>
            <a:endParaRPr lang="ru-RU" sz="2800" dirty="0">
              <a:latin typeface="Favorit Pro Medium" panose="02000006030000020004" pitchFamily="2" charset="0"/>
              <a:ea typeface="Favorit Pro Medium" panose="020000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D6045-BCA5-4632-A4FD-51E95C3D8644}"/>
              </a:ext>
            </a:extLst>
          </p:cNvPr>
          <p:cNvSpPr txBox="1"/>
          <p:nvPr/>
        </p:nvSpPr>
        <p:spPr>
          <a:xfrm>
            <a:off x="695324" y="1297711"/>
            <a:ext cx="11172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Favorit Pro Book"/>
              </a:rPr>
              <a:t>Итальянская газета выдала погибших после удара ВСУ «Точкой-У» по жителям Донецка как за снимок из Киева. </a:t>
            </a:r>
          </a:p>
          <a:p>
            <a:pPr algn="just"/>
            <a:endParaRPr lang="ru-RU" dirty="0">
              <a:latin typeface="Favorit Pro Book"/>
            </a:endParaRPr>
          </a:p>
        </p:txBody>
      </p:sp>
      <p:pic>
        <p:nvPicPr>
          <p:cNvPr id="5122" name="Picture 2" descr="C:\Users\Администратор\Desktop\Гибридка\Новая папка\Screenshot_20220317-045824_Teleg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22537" r="32094" b="43592"/>
          <a:stretch/>
        </p:blipFill>
        <p:spPr bwMode="auto">
          <a:xfrm>
            <a:off x="3504411" y="1759376"/>
            <a:ext cx="4184185" cy="49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67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695326" y="549275"/>
            <a:ext cx="511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«Украинский конфликт» и </a:t>
            </a:r>
            <a:r>
              <a:rPr lang="ru-RU" sz="2800" dirty="0" err="1">
                <a:latin typeface="Favorit Pro Medium" panose="02000006030000020004" pitchFamily="2" charset="0"/>
                <a:ea typeface="Favorit Pro Medium" panose="02000006030000020004" pitchFamily="2" charset="0"/>
              </a:rPr>
              <a:t>фейки</a:t>
            </a:r>
            <a:endParaRPr lang="ru-RU" sz="2800" dirty="0">
              <a:latin typeface="Favorit Pro Medium" panose="02000006030000020004" pitchFamily="2" charset="0"/>
              <a:ea typeface="Favorit Pro Medium" panose="020000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D6045-BCA5-4632-A4FD-51E95C3D8644}"/>
              </a:ext>
            </a:extLst>
          </p:cNvPr>
          <p:cNvSpPr txBox="1"/>
          <p:nvPr/>
        </p:nvSpPr>
        <p:spPr>
          <a:xfrm>
            <a:off x="695324" y="1297711"/>
            <a:ext cx="11172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Favorit Pro Book"/>
              </a:rPr>
              <a:t>«Русский танк </a:t>
            </a:r>
            <a:r>
              <a:rPr lang="ru-RU" b="1" dirty="0" err="1">
                <a:latin typeface="Favorit Pro Book"/>
              </a:rPr>
              <a:t>Leopard</a:t>
            </a:r>
            <a:r>
              <a:rPr lang="ru-RU" b="1" dirty="0">
                <a:latin typeface="Favorit Pro Book"/>
              </a:rPr>
              <a:t> 2А окутывает пламя после прямого попадания украинской ракеты у Запорожья» - </a:t>
            </a:r>
            <a:r>
              <a:rPr lang="ru-RU" b="1" dirty="0" err="1">
                <a:latin typeface="Favorit Pro Book"/>
              </a:rPr>
              <a:t>The</a:t>
            </a:r>
            <a:r>
              <a:rPr lang="ru-RU" b="1" dirty="0">
                <a:latin typeface="Favorit Pro Book"/>
              </a:rPr>
              <a:t> </a:t>
            </a:r>
            <a:r>
              <a:rPr lang="ru-RU" b="1" dirty="0" err="1">
                <a:latin typeface="Favorit Pro Book"/>
              </a:rPr>
              <a:t>Sun</a:t>
            </a:r>
            <a:r>
              <a:rPr lang="ru-RU" b="1" dirty="0">
                <a:latin typeface="Favorit Pro Book"/>
              </a:rPr>
              <a:t> (Британская газета).</a:t>
            </a:r>
          </a:p>
          <a:p>
            <a:pPr algn="just"/>
            <a:endParaRPr lang="ru-RU" dirty="0">
              <a:latin typeface="Favorit Pro Book"/>
            </a:endParaRPr>
          </a:p>
        </p:txBody>
      </p:sp>
      <p:sp>
        <p:nvSpPr>
          <p:cNvPr id="2" name="AutoShape 2" descr="https://promdevelop.com/wp-content/uploads/2020/02/DYos33hW4AEpMf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o-krat.ru/sites/default/files/imagecrop/zapad_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C:\Users\Администратор\Desktop\Гибридка\Новая папка\Новая папка\IMG_20230806_210812_9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28" y="2080885"/>
            <a:ext cx="3059436" cy="46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Гибридка\Новая папка\Новая папка\IMG_20230806_210812_7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68" y="1821601"/>
            <a:ext cx="4807117" cy="24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истратор\Desktop\Гибридка\Новая папка\Новая папка\IMG_20230806_210812_7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87" y="4262368"/>
            <a:ext cx="7053513" cy="25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576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695326" y="549275"/>
            <a:ext cx="511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Favorit Pro Medium" panose="02000006030000020004" pitchFamily="2" charset="0"/>
                <a:ea typeface="Favorit Pro Medium" panose="02000006030000020004" pitchFamily="2" charset="0"/>
              </a:rPr>
              <a:t>«Украинский конфликт» и </a:t>
            </a:r>
            <a:r>
              <a:rPr lang="ru-RU" sz="2800" dirty="0" err="1">
                <a:latin typeface="Favorit Pro Medium" panose="02000006030000020004" pitchFamily="2" charset="0"/>
                <a:ea typeface="Favorit Pro Medium" panose="02000006030000020004" pitchFamily="2" charset="0"/>
              </a:rPr>
              <a:t>фейки</a:t>
            </a:r>
            <a:endParaRPr lang="ru-RU" sz="2800" dirty="0">
              <a:latin typeface="Favorit Pro Medium" panose="02000006030000020004" pitchFamily="2" charset="0"/>
              <a:ea typeface="Favorit Pro Medium" panose="020000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D6045-BCA5-4632-A4FD-51E95C3D8644}"/>
              </a:ext>
            </a:extLst>
          </p:cNvPr>
          <p:cNvSpPr txBox="1"/>
          <p:nvPr/>
        </p:nvSpPr>
        <p:spPr>
          <a:xfrm>
            <a:off x="695324" y="1297711"/>
            <a:ext cx="11172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Favorit Pro Book"/>
              </a:rPr>
              <a:t>В ролике хорошо видно, что для удара по танку используется «Ланцет-3», видны характерная для этого </a:t>
            </a:r>
            <a:r>
              <a:rPr lang="ru-RU" dirty="0" err="1">
                <a:latin typeface="Favorit Pro Book"/>
              </a:rPr>
              <a:t>дрона</a:t>
            </a:r>
            <a:r>
              <a:rPr lang="ru-RU" dirty="0">
                <a:latin typeface="Favorit Pro Book"/>
              </a:rPr>
              <a:t> разметка системы наведения, а также Х-образное крыло, по которому «Изделие 52» можно безошибочно опознать на любом видео.</a:t>
            </a:r>
          </a:p>
        </p:txBody>
      </p:sp>
      <p:sp>
        <p:nvSpPr>
          <p:cNvPr id="2" name="AutoShape 2" descr="https://promdevelop.com/wp-content/uploads/2020/02/DYos33hW4AEpMf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o-krat.ru/sites/default/files/imagecrop/zapad_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VID_20230806_210812_69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3042" y="2322402"/>
            <a:ext cx="6942495" cy="390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pic>
        <p:nvPicPr>
          <p:cNvPr id="4098" name="Picture 2" descr="C:\Users\Администратор\Desktop\Гибридка\Новая папка\Screenshot_20220409-145759_Chr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47" y="24544"/>
            <a:ext cx="5738555" cy="68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18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CB376F4-DAC0-417D-8365-1DFFBCE12EEF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762000"/>
            <a:ext cx="4504228" cy="36576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Рисунок 2" descr="AF0404E0-9DBE-41F2-8D03-66E6E64D7D6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752600"/>
            <a:ext cx="4419600" cy="4419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6477000" y="685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>
                <a:solidFill>
                  <a:srgbClr val="C00000"/>
                </a:solidFill>
              </a:rPr>
              <a:t>ФЕЙК: </a:t>
            </a:r>
          </a:p>
          <a:p>
            <a:pPr algn="ctr" fontAlgn="base"/>
            <a:r>
              <a:rPr lang="ru-RU" b="1" dirty="0">
                <a:solidFill>
                  <a:srgbClr val="002060"/>
                </a:solidFill>
              </a:rPr>
              <a:t>Принц Уильям</a:t>
            </a:r>
          </a:p>
          <a:p>
            <a:pPr algn="ctr" fontAlgn="base"/>
            <a:r>
              <a:rPr lang="ru-RU" b="1" dirty="0">
                <a:solidFill>
                  <a:srgbClr val="002060"/>
                </a:solidFill>
              </a:rPr>
              <a:t>показал толпе средний палец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4800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ФЕЙК: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Львица откусила голову львенка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228600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Оптическая иллюзия</a:t>
            </a:r>
            <a:endParaRPr lang="ru-RU" dirty="0"/>
          </a:p>
        </p:txBody>
      </p:sp>
      <p:pic>
        <p:nvPicPr>
          <p:cNvPr id="9" name="Рисунок 8" descr="E17A244F-7212-4014-A46C-EBB84A7727C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6378367" y="6306257"/>
            <a:ext cx="4288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Правда: Принц Уильям представлял третьего ребенка.</a:t>
            </a:r>
            <a:endParaRPr lang="en-US" sz="1400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6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798490" y="404394"/>
            <a:ext cx="774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latin typeface="Favorit Pro Book" panose="02000006030000020004" pitchFamily="2" charset="0"/>
                <a:ea typeface="Favorit Pro Book" panose="02000006030000020004" pitchFamily="2" charset="0"/>
              </a:rPr>
              <a:t>Экстремизм и терроризм активно распространяются в виде идеологии </a:t>
            </a:r>
            <a:endParaRPr lang="en-US" sz="3600" b="1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7" name="AutoShape 5" descr="https://content.ncpti.ru/media/vote2020_thumbnail/ca4ab60f-0dd0-48a9-b25e-e57931485c0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Администратор\Downloads\images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76" y="2587380"/>
            <a:ext cx="3679065" cy="27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ages (3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87379"/>
            <a:ext cx="4118644" cy="275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ages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72" y="2587378"/>
            <a:ext cx="3264090" cy="27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85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17A244F-7212-4014-A46C-EBB84A7727C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26" name="Picture 2" descr="C:\Users\Не Андрей\Desktop\Новая папка (2)\134433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6782" y="549275"/>
            <a:ext cx="9214338" cy="567036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2202154" y="6285848"/>
            <a:ext cx="7623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Американские </a:t>
            </a:r>
            <a:r>
              <a:rPr lang="ru-RU" sz="2000" dirty="0" err="1">
                <a:latin typeface="Favorit Pro Book" panose="02000006030000020004" pitchFamily="2" charset="0"/>
                <a:ea typeface="Favorit Pro Book" panose="02000006030000020004" pitchFamily="2" charset="0"/>
              </a:rPr>
              <a:t>морпехи</a:t>
            </a:r>
            <a:r>
              <a:rPr lang="ru-RU" sz="20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 дают воду иракскому солдату, 21 марта 2003 г.</a:t>
            </a:r>
            <a:endParaRPr lang="en-US" sz="2000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09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17A244F-7212-4014-A46C-EBB84A7727C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074" name="Picture 2" descr="https://cdnn1.inosmi.ru/img/24991/51/249915166_0:0:3701:1943_1920x0_80_0_0_6b77433efd0abca01fd5520680c7c6f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214" y="3571875"/>
            <a:ext cx="6146003" cy="3223451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77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17A244F-7212-4014-A46C-EBB84A7727C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074" name="Picture 2" descr="https://cdnn1.inosmi.ru/img/24991/51/249915166_0:0:3701:1943_1920x0_80_0_0_6b77433efd0abca01fd5520680c7c6f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214" y="3571875"/>
            <a:ext cx="6146003" cy="3223451"/>
          </a:xfrm>
          <a:prstGeom prst="rect">
            <a:avLst/>
          </a:prstGeom>
          <a:noFill/>
        </p:spPr>
      </p:pic>
      <p:pic>
        <p:nvPicPr>
          <p:cNvPr id="3076" name="Picture 4" descr="https://www.wsws.org/asset/404a4f8f-7e5b-4874-9265-07c0e3adbd33?rendition=1600x9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5214" y="114750"/>
            <a:ext cx="6146003" cy="345712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55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57d1155969ec080ec2cc31d34505c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001" y="4800600"/>
            <a:ext cx="1685925" cy="1260298"/>
          </a:xfrm>
          <a:prstGeom prst="rect">
            <a:avLst/>
          </a:prstGeom>
        </p:spPr>
      </p:pic>
      <p:pic>
        <p:nvPicPr>
          <p:cNvPr id="12" name="Рисунок 11" descr="09872fe44484afa7db9cee6c0e42ef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1600" y="3429000"/>
            <a:ext cx="1371600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52401"/>
            <a:ext cx="7185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КАК ОПРЕДЕЛИТЬ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ФАЛЬШИВУЮ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НОВОСТЬ?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605338575_82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1600" y="2286000"/>
            <a:ext cx="1143000" cy="1143000"/>
          </a:xfrm>
          <a:prstGeom prst="rect">
            <a:avLst/>
          </a:prstGeom>
        </p:spPr>
      </p:pic>
      <p:pic>
        <p:nvPicPr>
          <p:cNvPr id="7" name="Рисунок 6" descr="pngtree-vector-calendar-icon-in-creative-design-with-elements-for-mobile-png-image_1829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000" y="3733800"/>
            <a:ext cx="1219200" cy="1219200"/>
          </a:xfrm>
          <a:prstGeom prst="rect">
            <a:avLst/>
          </a:prstGeom>
        </p:spPr>
      </p:pic>
      <p:pic>
        <p:nvPicPr>
          <p:cNvPr id="8" name="Рисунок 7" descr="вопро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838200"/>
            <a:ext cx="1447800" cy="1447800"/>
          </a:xfrm>
          <a:prstGeom prst="rect">
            <a:avLst/>
          </a:prstGeom>
        </p:spPr>
      </p:pic>
      <p:pic>
        <p:nvPicPr>
          <p:cNvPr id="9" name="Рисунок 8" descr="depositphotos_33880059-stock-illustration-quill-and-ink-pot-blac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5000" y="2286001"/>
            <a:ext cx="1143000" cy="1148609"/>
          </a:xfrm>
          <a:prstGeom prst="rect">
            <a:avLst/>
          </a:prstGeom>
        </p:spPr>
      </p:pic>
      <p:pic>
        <p:nvPicPr>
          <p:cNvPr id="10" name="Рисунок 9" descr="arton98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28800" y="5126355"/>
            <a:ext cx="1371600" cy="1045845"/>
          </a:xfrm>
          <a:prstGeom prst="rect">
            <a:avLst/>
          </a:prstGeom>
        </p:spPr>
      </p:pic>
      <p:pic>
        <p:nvPicPr>
          <p:cNvPr id="11" name="Рисунок 10" descr="depositphotos_325864668-stock-illustration-paper-under-magnifier-icon-outlin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1600" y="914400"/>
            <a:ext cx="1075764" cy="1143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0401" y="914401"/>
            <a:ext cx="25907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ИЗУЧИТЕ ИСТОЧНИК</a:t>
            </a:r>
          </a:p>
          <a:p>
            <a:pPr algn="ctr"/>
            <a:r>
              <a:rPr lang="ru-RU" sz="1400" dirty="0"/>
              <a:t>Перейдите с новости на главную страницу сайта, изучите его миссию и контактную информацию.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2286000"/>
            <a:ext cx="2819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ПРОВЕРЬТЕ АВТОРА</a:t>
            </a:r>
          </a:p>
          <a:p>
            <a:pPr algn="ctr"/>
            <a:r>
              <a:rPr lang="ru-RU" sz="1400" dirty="0"/>
              <a:t>Поищите информацию об авторе, можно ли ему доверять, реальный</a:t>
            </a:r>
            <a:r>
              <a:rPr lang="ru-RU" sz="1600" dirty="0"/>
              <a:t> ли это человек?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6600" y="3733800"/>
            <a:ext cx="24384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ПРОВЕРЬТЕ ДАТУ</a:t>
            </a:r>
          </a:p>
          <a:p>
            <a:pPr algn="ctr"/>
            <a:r>
              <a:rPr lang="ru-RU" sz="1400" dirty="0" err="1"/>
              <a:t>Перепост</a:t>
            </a:r>
            <a:r>
              <a:rPr lang="ru-RU" sz="1400" dirty="0"/>
              <a:t> старых новостей не означает, что они сохранили актуальность.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5029200"/>
            <a:ext cx="259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ОЦЕНИВАЙТЕ НЕПРЕДВЗЯТО</a:t>
            </a:r>
          </a:p>
          <a:p>
            <a:pPr algn="ctr"/>
            <a:r>
              <a:rPr lang="ru-RU" sz="1400" dirty="0"/>
              <a:t>Подумайте, не могут ли ваши убеждения повлиять на восприятие информации.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19800" y="914400"/>
            <a:ext cx="3048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ПРОЧИТАЙТЕ ЦЕЛИКОМ</a:t>
            </a:r>
          </a:p>
          <a:p>
            <a:pPr algn="ctr"/>
            <a:r>
              <a:rPr lang="ru-RU" sz="1400" dirty="0"/>
              <a:t>Заголовки могут  быть скандальными, чтобы привлечь внимание. Прочитайте информацию полностью.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3600" y="2286000"/>
            <a:ext cx="3048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ССЫЛКИ НА НОВОСТИ</a:t>
            </a:r>
          </a:p>
          <a:p>
            <a:pPr algn="ctr"/>
            <a:r>
              <a:rPr lang="ru-RU" sz="1400" dirty="0"/>
              <a:t>Пройдите по ссылкам, определите, действительно ли приведенная информация соответствует новости.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91200" y="3733801"/>
            <a:ext cx="3276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ЭТО ШУТКА?</a:t>
            </a:r>
          </a:p>
          <a:p>
            <a:pPr algn="ctr"/>
            <a:r>
              <a:rPr lang="ru-RU" sz="1400" dirty="0"/>
              <a:t>Если новость очень странная, она может быть сатирической заметкой. Просмотрите сайт и информацию об авторе,  чтобы не ошибиться.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5000" y="5029200"/>
            <a:ext cx="3429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СПРОСИТЕ ЭКСПЕРТОВ</a:t>
            </a:r>
            <a:endParaRPr lang="ru-RU" dirty="0"/>
          </a:p>
          <a:p>
            <a:pPr algn="ctr"/>
            <a:r>
              <a:rPr lang="ru-RU" sz="1400" dirty="0"/>
              <a:t>или обратитесь на сайт, проверяющий достоверность информации.</a:t>
            </a:r>
          </a:p>
        </p:txBody>
      </p:sp>
      <p:pic>
        <p:nvPicPr>
          <p:cNvPr id="23" name="Рисунок 22" descr="E17A244F-7212-4014-A46C-EBB84A7727C9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890504" y="5393993"/>
            <a:ext cx="1084510" cy="12707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35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2D2D05-84CC-6E4E-85C9-BCF155DA3C64}"/>
              </a:ext>
            </a:extLst>
          </p:cNvPr>
          <p:cNvSpPr txBox="1"/>
          <p:nvPr/>
        </p:nvSpPr>
        <p:spPr>
          <a:xfrm>
            <a:off x="1398514" y="1766951"/>
            <a:ext cx="9394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accent1"/>
                </a:solidFill>
                <a:latin typeface="Favorit Pro Book" panose="02000006030000020004" pitchFamily="2" charset="0"/>
                <a:ea typeface="Favorit Pro Book" panose="02000006030000020004" pitchFamily="2" charset="0"/>
              </a:rPr>
              <a:t>Спасибо за внимание!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pic>
        <p:nvPicPr>
          <p:cNvPr id="6" name="Рисунок 5" descr="E17A244F-7212-4014-A46C-EBB84A7727C9.jpeg">
            <a:extLst>
              <a:ext uri="{FF2B5EF4-FFF2-40B4-BE49-F238E27FC236}">
                <a16:creationId xmlns:a16="http://schemas.microsoft.com/office/drawing/2014/main" id="{DFA66E9C-7AA6-4AC9-AEF7-24B3159F91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8685" y="5235396"/>
            <a:ext cx="1259986" cy="14763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38961FE-BCFA-41B4-8DD8-444AE2428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98" y="3056537"/>
            <a:ext cx="2693825" cy="26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00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дина\Downloads\IMG_20220827_144839_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2130" y="1359737"/>
            <a:ext cx="5869045" cy="5498263"/>
          </a:xfrm>
          <a:prstGeom prst="rect">
            <a:avLst/>
          </a:prstGeom>
          <a:noFill/>
        </p:spPr>
      </p:pic>
      <p:pic>
        <p:nvPicPr>
          <p:cNvPr id="6" name="Picture 2" descr="F:\Ингушетия\2 презентация\-5269322366046025265_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6" y="1359737"/>
            <a:ext cx="5582754" cy="551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4A2C6D-EBCF-DC44-9C8B-E5C8BECBD90C}"/>
              </a:ext>
            </a:extLst>
          </p:cNvPr>
          <p:cNvSpPr txBox="1"/>
          <p:nvPr/>
        </p:nvSpPr>
        <p:spPr>
          <a:xfrm>
            <a:off x="695326" y="549275"/>
            <a:ext cx="9533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Статистика преступлений террористического характера в РФ</a:t>
            </a:r>
            <a:endParaRPr lang="en-US" sz="2800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38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:\lhi23xwix9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6" y="260719"/>
            <a:ext cx="5783454" cy="383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4110" y="4099036"/>
            <a:ext cx="90651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«Абсолютное большинство, исходя из анализа, примкнувших к ИГИЛ (запрещенная в РФ террористическая организация) людей, было завербовано не лично, а через интернет». </a:t>
            </a:r>
            <a:endParaRPr lang="ru-RU" sz="3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99584" y="810366"/>
            <a:ext cx="3899340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Игорь Баринов </a:t>
            </a: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Федерального агентства </a:t>
            </a:r>
          </a:p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делам национальностей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0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ownloads\2021-11-30_17-27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2" y="3158073"/>
            <a:ext cx="6581283" cy="3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истратор\Downloads\2021-11-30_17-25-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9" y="157655"/>
            <a:ext cx="5662511" cy="39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9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ownloads\2021-11-30_17-28-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6" y="474861"/>
            <a:ext cx="5560090" cy="608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ownloads\2021-11-30_17-29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93" y="843859"/>
            <a:ext cx="5318782" cy="571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2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ownloads\2021-11-30_17-30-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0" y="1451533"/>
            <a:ext cx="5348317" cy="39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Downloads\2021-11-30_17-31-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74" y="1451533"/>
            <a:ext cx="5251302" cy="51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89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Экстремис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8C7F5-4BF3-1B4A-9195-A678F965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881" y="549275"/>
            <a:ext cx="714794" cy="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471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1053</Words>
  <Application>Microsoft Office PowerPoint</Application>
  <PresentationFormat>Широкоэкранный</PresentationFormat>
  <Paragraphs>123</Paragraphs>
  <Slides>34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Favorit Pro Book</vt:lpstr>
      <vt:lpstr>Favorit Pro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Уголовный кодекс РФ от 13.06.1996 г. №63-ФЗ</vt:lpstr>
      <vt:lpstr>Презентация PowerPoint</vt:lpstr>
      <vt:lpstr>Уголовный кодекс РФ от 13.06.1996 г. №63-ФЗ</vt:lpstr>
      <vt:lpstr>МИНИСТЕРСТВО ЮСТИЦИИ РОССИЙСКОЙ ФЕДЕРАЦИИ</vt:lpstr>
      <vt:lpstr>Как не поддаться вербовке в Интернет-пространстве</vt:lpstr>
      <vt:lpstr>Знакомство в Интернете протекает легче, потому что там легче притворяться.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Magomedov</cp:lastModifiedBy>
  <cp:revision>123</cp:revision>
  <dcterms:created xsi:type="dcterms:W3CDTF">2022-02-21T09:19:07Z</dcterms:created>
  <dcterms:modified xsi:type="dcterms:W3CDTF">2024-02-11T03:48:39Z</dcterms:modified>
</cp:coreProperties>
</file>