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notesMasterIdLst>
    <p:notesMasterId r:id="rId55"/>
  </p:notesMasterIdLst>
  <p:handoutMasterIdLst>
    <p:handoutMasterId r:id="rId56"/>
  </p:handoutMasterIdLst>
  <p:sldIdLst>
    <p:sldId id="830" r:id="rId2"/>
    <p:sldId id="955" r:id="rId3"/>
    <p:sldId id="858" r:id="rId4"/>
    <p:sldId id="1015" r:id="rId5"/>
    <p:sldId id="958" r:id="rId6"/>
    <p:sldId id="1017" r:id="rId7"/>
    <p:sldId id="914" r:id="rId8"/>
    <p:sldId id="1016" r:id="rId9"/>
    <p:sldId id="962" r:id="rId10"/>
    <p:sldId id="963" r:id="rId11"/>
    <p:sldId id="973" r:id="rId12"/>
    <p:sldId id="946" r:id="rId13"/>
    <p:sldId id="1018" r:id="rId14"/>
    <p:sldId id="1019" r:id="rId15"/>
    <p:sldId id="972" r:id="rId16"/>
    <p:sldId id="1007" r:id="rId17"/>
    <p:sldId id="1020" r:id="rId18"/>
    <p:sldId id="1021" r:id="rId19"/>
    <p:sldId id="969" r:id="rId20"/>
    <p:sldId id="1022" r:id="rId21"/>
    <p:sldId id="975" r:id="rId22"/>
    <p:sldId id="974" r:id="rId23"/>
    <p:sldId id="1011" r:id="rId24"/>
    <p:sldId id="984" r:id="rId25"/>
    <p:sldId id="985" r:id="rId26"/>
    <p:sldId id="1003" r:id="rId27"/>
    <p:sldId id="986" r:id="rId28"/>
    <p:sldId id="1023" r:id="rId29"/>
    <p:sldId id="1024" r:id="rId30"/>
    <p:sldId id="1012" r:id="rId31"/>
    <p:sldId id="976" r:id="rId32"/>
    <p:sldId id="1013" r:id="rId33"/>
    <p:sldId id="977" r:id="rId34"/>
    <p:sldId id="1014" r:id="rId35"/>
    <p:sldId id="987" r:id="rId36"/>
    <p:sldId id="989" r:id="rId37"/>
    <p:sldId id="978" r:id="rId38"/>
    <p:sldId id="1008" r:id="rId39"/>
    <p:sldId id="995" r:id="rId40"/>
    <p:sldId id="996" r:id="rId41"/>
    <p:sldId id="1010" r:id="rId42"/>
    <p:sldId id="1001" r:id="rId43"/>
    <p:sldId id="1002" r:id="rId44"/>
    <p:sldId id="997" r:id="rId45"/>
    <p:sldId id="1025" r:id="rId46"/>
    <p:sldId id="1005" r:id="rId47"/>
    <p:sldId id="1004" r:id="rId48"/>
    <p:sldId id="998" r:id="rId49"/>
    <p:sldId id="983" r:id="rId50"/>
    <p:sldId id="965" r:id="rId51"/>
    <p:sldId id="1026" r:id="rId52"/>
    <p:sldId id="980" r:id="rId53"/>
    <p:sldId id="979" r:id="rId5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BC8F6C8-4A9F-4677-BB81-A5CA6B7D8712}">
          <p14:sldIdLst>
            <p14:sldId id="830"/>
            <p14:sldId id="955"/>
            <p14:sldId id="858"/>
            <p14:sldId id="1015"/>
            <p14:sldId id="958"/>
            <p14:sldId id="1017"/>
            <p14:sldId id="914"/>
            <p14:sldId id="1016"/>
            <p14:sldId id="962"/>
            <p14:sldId id="963"/>
            <p14:sldId id="973"/>
            <p14:sldId id="946"/>
            <p14:sldId id="1018"/>
            <p14:sldId id="1019"/>
            <p14:sldId id="972"/>
            <p14:sldId id="1007"/>
            <p14:sldId id="1020"/>
            <p14:sldId id="1021"/>
            <p14:sldId id="969"/>
            <p14:sldId id="1022"/>
            <p14:sldId id="975"/>
            <p14:sldId id="974"/>
            <p14:sldId id="1011"/>
            <p14:sldId id="984"/>
            <p14:sldId id="985"/>
            <p14:sldId id="1003"/>
            <p14:sldId id="986"/>
            <p14:sldId id="1023"/>
            <p14:sldId id="1024"/>
            <p14:sldId id="1012"/>
            <p14:sldId id="976"/>
            <p14:sldId id="1013"/>
            <p14:sldId id="977"/>
            <p14:sldId id="1014"/>
            <p14:sldId id="987"/>
            <p14:sldId id="989"/>
            <p14:sldId id="978"/>
            <p14:sldId id="1008"/>
            <p14:sldId id="995"/>
            <p14:sldId id="996"/>
            <p14:sldId id="1010"/>
            <p14:sldId id="1001"/>
            <p14:sldId id="1002"/>
            <p14:sldId id="997"/>
            <p14:sldId id="1025"/>
            <p14:sldId id="1005"/>
            <p14:sldId id="1004"/>
            <p14:sldId id="998"/>
            <p14:sldId id="983"/>
            <p14:sldId id="965"/>
            <p14:sldId id="1026"/>
            <p14:sldId id="980"/>
            <p14:sldId id="9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A2C9AC"/>
    <a:srgbClr val="FFFFFF"/>
    <a:srgbClr val="FF99CC"/>
    <a:srgbClr val="2DB9FF"/>
    <a:srgbClr val="60E146"/>
    <a:srgbClr val="FFCC00"/>
    <a:srgbClr val="ACA2C7"/>
    <a:srgbClr val="BFAE96"/>
    <a:srgbClr val="50C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89758" autoAdjust="0"/>
  </p:normalViewPr>
  <p:slideViewPr>
    <p:cSldViewPr snapToGrid="0">
      <p:cViewPr varScale="1">
        <p:scale>
          <a:sx n="115" d="100"/>
          <a:sy n="115" d="100"/>
        </p:scale>
        <p:origin x="13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6900751763935"/>
          <c:y val="0.11105877930438175"/>
          <c:w val="0.86255660899034725"/>
          <c:h val="0.858338066927804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1 250,5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1C3-4340-A1FF-B07BE7C3651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2 807,0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C3-4340-A1FF-B07BE7C36516}"/>
                </c:ext>
              </c:extLst>
            </c:dLbl>
            <c:dLbl>
              <c:idx val="3"/>
              <c:layout>
                <c:manualLayout>
                  <c:x val="0"/>
                  <c:y val="-8.3463146639491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1C3-4340-A1FF-B07BE7C3651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1250.5</c:v>
                </c:pt>
                <c:pt idx="1">
                  <c:v>2806.97</c:v>
                </c:pt>
                <c:pt idx="2">
                  <c:v>3421.64</c:v>
                </c:pt>
                <c:pt idx="3">
                  <c:v>5369.1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5C-41FF-ADE3-E934CE8116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spPr>
            <a:solidFill>
              <a:srgbClr val="F8CAAA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9 533,6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91-4469-A832-9A8B77034F5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>
                  <c:v>9269.35</c:v>
                </c:pt>
                <c:pt idx="1">
                  <c:v>9543.59</c:v>
                </c:pt>
                <c:pt idx="2">
                  <c:v>9445.73</c:v>
                </c:pt>
                <c:pt idx="3">
                  <c:v>9031.7000000000007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5C-41FF-ADE3-E934CE811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347969072"/>
        <c:axId val="347968680"/>
      </c:barChart>
      <c:catAx>
        <c:axId val="34796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000" b="1" i="0" u="none" strike="noStrike" kern="1200" cap="all" spc="120" normalizeH="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ru-RU"/>
          </a:p>
        </c:txPr>
        <c:crossAx val="347968680"/>
        <c:crosses val="autoZero"/>
        <c:auto val="1"/>
        <c:lblAlgn val="ctr"/>
        <c:lblOffset val="100"/>
        <c:noMultiLvlLbl val="0"/>
      </c:catAx>
      <c:valAx>
        <c:axId val="34796868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4796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5345355227439144E-2"/>
          <c:y val="4.7401371643428794E-2"/>
          <c:w val="0.68353617125681176"/>
          <c:h val="6.37629962086701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31842805690159E-2"/>
          <c:y val="1.6779550155063116E-2"/>
          <c:w val="0.96358358697809832"/>
          <c:h val="0.80679742220203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Первоначально утвержденный объем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5222895461757813E-3"/>
                  <c:y val="-2.2950871789698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4C2-45E1-B99C-7788FD19CD7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(проект)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1652.67</c:v>
                </c:pt>
                <c:pt idx="1">
                  <c:v>6760.21</c:v>
                </c:pt>
                <c:pt idx="2">
                  <c:v>9031.69</c:v>
                </c:pt>
                <c:pt idx="3">
                  <c:v>9445.73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7-44FC-AA3E-633D6CE9D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47967504"/>
        <c:axId val="347967112"/>
      </c:barChart>
      <c:catAx>
        <c:axId val="34796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ru-RU"/>
          </a:p>
        </c:txPr>
        <c:crossAx val="347967112"/>
        <c:crosses val="autoZero"/>
        <c:auto val="1"/>
        <c:lblAlgn val="ctr"/>
        <c:lblOffset val="100"/>
        <c:noMultiLvlLbl val="0"/>
      </c:catAx>
      <c:valAx>
        <c:axId val="347967112"/>
        <c:scaling>
          <c:orientation val="minMax"/>
          <c:max val="1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ru-RU"/>
          </a:p>
        </c:txPr>
        <c:crossAx val="347967504"/>
        <c:crosses val="autoZero"/>
        <c:crossBetween val="between"/>
        <c:majorUnit val="3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555473432262"/>
          <c:y val="9.7198555058346625E-2"/>
          <c:w val="0.70171376373272976"/>
          <c:h val="0.816279384529507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77800"/>
            </a:sp3d>
          </c:spPr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77800"/>
              </a:sp3d>
            </c:spPr>
            <c:extLst>
              <c:ext xmlns:c16="http://schemas.microsoft.com/office/drawing/2014/chart" uri="{C3380CC4-5D6E-409C-BE32-E72D297353CC}">
                <c16:uniqueId val="{00000001-F1A7-4DB0-BCD5-6D112CC96D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77800"/>
              </a:sp3d>
            </c:spPr>
            <c:extLst>
              <c:ext xmlns:c16="http://schemas.microsoft.com/office/drawing/2014/chart" uri="{C3380CC4-5D6E-409C-BE32-E72D297353CC}">
                <c16:uniqueId val="{00000002-F1A7-4DB0-BCD5-6D112CC96D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77800"/>
              </a:sp3d>
            </c:spPr>
            <c:extLst>
              <c:ext xmlns:c16="http://schemas.microsoft.com/office/drawing/2014/chart" uri="{C3380CC4-5D6E-409C-BE32-E72D297353CC}">
                <c16:uniqueId val="{00000003-F1A7-4DB0-BCD5-6D112CC96D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77800"/>
              </a:sp3d>
            </c:spPr>
            <c:extLst>
              <c:ext xmlns:c16="http://schemas.microsoft.com/office/drawing/2014/chart" uri="{C3380CC4-5D6E-409C-BE32-E72D297353CC}">
                <c16:uniqueId val="{00000004-F1A7-4DB0-BCD5-6D112CC96D5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77800"/>
              </a:sp3d>
            </c:spPr>
            <c:extLst>
              <c:ext xmlns:c16="http://schemas.microsoft.com/office/drawing/2014/chart" uri="{C3380CC4-5D6E-409C-BE32-E72D297353CC}">
                <c16:uniqueId val="{00000005-F1A7-4DB0-BCD5-6D112CC96D5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77800"/>
              </a:sp3d>
            </c:spPr>
            <c:extLst>
              <c:ext xmlns:c16="http://schemas.microsoft.com/office/drawing/2014/chart" uri="{C3380CC4-5D6E-409C-BE32-E72D297353CC}">
                <c16:uniqueId val="{00000006-F1A7-4DB0-BCD5-6D112CC96D5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77800"/>
              </a:sp3d>
            </c:spPr>
            <c:extLst>
              <c:ext xmlns:c16="http://schemas.microsoft.com/office/drawing/2014/chart" uri="{C3380CC4-5D6E-409C-BE32-E72D297353CC}">
                <c16:uniqueId val="{0000000D-EC03-4DE1-9A22-87CF15FA3EA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77800"/>
              </a:sp3d>
            </c:spPr>
            <c:extLst>
              <c:ext xmlns:c16="http://schemas.microsoft.com/office/drawing/2014/chart" uri="{C3380CC4-5D6E-409C-BE32-E72D297353CC}">
                <c16:uniqueId val="{0000000F-579D-471B-9DE2-89AA91759BF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77800"/>
              </a:sp3d>
            </c:spPr>
            <c:extLst>
              <c:ext xmlns:c16="http://schemas.microsoft.com/office/drawing/2014/chart" uri="{C3380CC4-5D6E-409C-BE32-E72D297353CC}">
                <c16:uniqueId val="{00000011-579D-471B-9DE2-89AA91759BF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77800"/>
              </a:sp3d>
            </c:spPr>
            <c:extLst>
              <c:ext xmlns:c16="http://schemas.microsoft.com/office/drawing/2014/chart" uri="{C3380CC4-5D6E-409C-BE32-E72D297353CC}">
                <c16:uniqueId val="{0000000F-F268-4DE0-B389-4A1EA2FE6BA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77800"/>
              </a:sp3d>
            </c:spPr>
            <c:extLst>
              <c:ext xmlns:c16="http://schemas.microsoft.com/office/drawing/2014/chart" uri="{C3380CC4-5D6E-409C-BE32-E72D297353CC}">
                <c16:uniqueId val="{00000010-F268-4DE0-B389-4A1EA2FE6BA7}"/>
              </c:ext>
            </c:extLst>
          </c:dPt>
          <c:dLbls>
            <c:dLbl>
              <c:idx val="0"/>
              <c:layout>
                <c:manualLayout>
                  <c:x val="3.5842922284687502E-2"/>
                  <c:y val="3.37734515089585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fld id="{45C82B9B-89F4-447F-A25B-F2CDEE6F1EBD}" type="CATEGORYNAME">
                      <a:rPr lang="ru-RU" sz="1100" b="0">
                        <a:solidFill>
                          <a:srgbClr val="002060"/>
                        </a:solidFill>
                        <a:latin typeface="Garamond" panose="02020404030301010803" pitchFamily="18" charset="0"/>
                      </a:rPr>
                      <a:pPr>
                        <a:defRPr sz="110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defRPr>
                      </a:pPr>
                      <a:t>[ИМЯ КАТЕГОРИИ]</a:t>
                    </a:fld>
                    <a:endParaRPr lang="ru-RU" sz="1100" b="0" dirty="0">
                      <a:solidFill>
                        <a:srgbClr val="002060"/>
                      </a:solidFill>
                      <a:latin typeface="Garamond" panose="02020404030301010803" pitchFamily="18" charset="0"/>
                    </a:endParaRPr>
                  </a:p>
                  <a:p>
                    <a:pPr>
                      <a:defRPr sz="1100">
                        <a:solidFill>
                          <a:srgbClr val="002060"/>
                        </a:solidFill>
                        <a:latin typeface="Garamond" panose="02020404030301010803" pitchFamily="18" charset="0"/>
                      </a:defRPr>
                    </a:pPr>
                    <a:r>
                      <a:rPr lang="ru-RU" sz="1100" b="1" dirty="0" smtClean="0">
                        <a:solidFill>
                          <a:srgbClr val="002060"/>
                        </a:solidFill>
                        <a:latin typeface="Garamond" panose="02020404030301010803" pitchFamily="18" charset="0"/>
                      </a:rPr>
                      <a:t>1 967,2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1A7-4DB0-BCD5-6D112CC96D5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1A7-4DB0-BCD5-6D112CC96D55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fld id="{C3151F80-CEF9-4AAA-87E3-6DDBFF39E45A}" type="CATEGORYNAME">
                      <a:rPr lang="ru-RU" sz="1100" b="0">
                        <a:solidFill>
                          <a:srgbClr val="002060"/>
                        </a:solidFill>
                        <a:latin typeface="Garamond" panose="02020404030301010803" pitchFamily="18" charset="0"/>
                      </a:rPr>
                      <a:pPr>
                        <a:defRPr sz="110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defRPr>
                      </a:pPr>
                      <a:t>[ИМЯ КАТЕГОРИИ]</a:t>
                    </a:fld>
                    <a:endParaRPr lang="ru-RU" sz="1100" b="0">
                      <a:solidFill>
                        <a:srgbClr val="002060"/>
                      </a:solidFill>
                      <a:latin typeface="Garamond" panose="02020404030301010803" pitchFamily="18" charset="0"/>
                    </a:endParaRPr>
                  </a:p>
                  <a:p>
                    <a:pPr>
                      <a:defRPr sz="1100">
                        <a:solidFill>
                          <a:srgbClr val="002060"/>
                        </a:solidFill>
                        <a:latin typeface="Garamond" panose="02020404030301010803" pitchFamily="18" charset="0"/>
                      </a:defRPr>
                    </a:pPr>
                    <a:r>
                      <a:rPr lang="ru-RU" sz="1100">
                        <a:solidFill>
                          <a:srgbClr val="002060"/>
                        </a:solidFill>
                        <a:latin typeface="Garamond" panose="02020404030301010803" pitchFamily="18" charset="0"/>
                      </a:rPr>
                      <a:t>575,00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1A7-4DB0-BCD5-6D112CC96D55}"/>
                </c:ext>
              </c:extLst>
            </c:dLbl>
            <c:dLbl>
              <c:idx val="3"/>
              <c:layout>
                <c:manualLayout>
                  <c:x val="-1.3183092664690874E-3"/>
                  <c:y val="5.44923663063279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fld id="{9F358E49-F682-4824-9D43-B2276A55D00B}" type="CATEGORYNAME">
                      <a:rPr lang="ru-RU" sz="1100" b="0">
                        <a:solidFill>
                          <a:srgbClr val="002060"/>
                        </a:solidFill>
                        <a:latin typeface="Garamond" panose="02020404030301010803" pitchFamily="18" charset="0"/>
                      </a:rPr>
                      <a:pPr>
                        <a:defRPr sz="110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defRPr>
                      </a:pPr>
                      <a:t>[ИМЯ КАТЕГОРИИ]</a:t>
                    </a:fld>
                    <a:endParaRPr lang="ru-RU" sz="1100" b="0" dirty="0">
                      <a:solidFill>
                        <a:srgbClr val="002060"/>
                      </a:solidFill>
                      <a:latin typeface="Garamond" panose="02020404030301010803" pitchFamily="18" charset="0"/>
                    </a:endParaRPr>
                  </a:p>
                  <a:p>
                    <a:pPr>
                      <a:defRPr sz="1100">
                        <a:solidFill>
                          <a:srgbClr val="002060"/>
                        </a:solidFill>
                        <a:latin typeface="Garamond" panose="02020404030301010803" pitchFamily="18" charset="0"/>
                      </a:defRPr>
                    </a:pPr>
                    <a:r>
                      <a:rPr lang="ru-RU" sz="1100" dirty="0" smtClean="0">
                        <a:solidFill>
                          <a:srgbClr val="002060"/>
                        </a:solidFill>
                        <a:latin typeface="Garamond" panose="02020404030301010803" pitchFamily="18" charset="0"/>
                      </a:rPr>
                      <a:t>1 208,6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44754960034296"/>
                      <c:h val="0.146134520469866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1A7-4DB0-BCD5-6D112CC96D55}"/>
                </c:ext>
              </c:extLst>
            </c:dLbl>
            <c:dLbl>
              <c:idx val="4"/>
              <c:layout>
                <c:manualLayout>
                  <c:x val="9.1780380389927616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fld id="{A9A4701C-B111-4FBA-BC2E-2920081A3858}" type="CATEGORYNAME">
                      <a:rPr lang="ru-RU" sz="1100" b="0">
                        <a:solidFill>
                          <a:srgbClr val="002060"/>
                        </a:solidFill>
                        <a:latin typeface="Garamond" panose="02020404030301010803" pitchFamily="18" charset="0"/>
                      </a:rPr>
                      <a:pPr>
                        <a:defRPr sz="110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defRPr>
                      </a:pPr>
                      <a:t>[ИМЯ КАТЕГОРИИ]</a:t>
                    </a:fld>
                    <a:endParaRPr lang="ru-RU" sz="1100" b="0">
                      <a:solidFill>
                        <a:srgbClr val="002060"/>
                      </a:solidFill>
                      <a:latin typeface="Garamond" panose="02020404030301010803" pitchFamily="18" charset="0"/>
                    </a:endParaRPr>
                  </a:p>
                  <a:p>
                    <a:pPr>
                      <a:defRPr sz="1100">
                        <a:solidFill>
                          <a:srgbClr val="002060"/>
                        </a:solidFill>
                        <a:latin typeface="Garamond" panose="02020404030301010803" pitchFamily="18" charset="0"/>
                      </a:defRPr>
                    </a:pPr>
                    <a:r>
                      <a:rPr lang="ru-RU" sz="1100">
                        <a:solidFill>
                          <a:srgbClr val="002060"/>
                        </a:solidFill>
                        <a:latin typeface="Garamond" panose="02020404030301010803" pitchFamily="18" charset="0"/>
                      </a:rPr>
                      <a:t>575,0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1A7-4DB0-BCD5-6D112CC96D55}"/>
                </c:ext>
              </c:extLst>
            </c:dLbl>
            <c:dLbl>
              <c:idx val="5"/>
              <c:layout>
                <c:manualLayout>
                  <c:x val="3.789539007585279E-2"/>
                  <c:y val="3.0622002719438593E-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fld id="{0D84AD35-CEE3-4DBA-8BDB-6B4B7F07B423}" type="CATEGORYNAME">
                      <a:rPr lang="ru-RU" sz="1100" b="0">
                        <a:solidFill>
                          <a:srgbClr val="002060"/>
                        </a:solidFill>
                        <a:latin typeface="Garamond" panose="02020404030301010803" pitchFamily="18" charset="0"/>
                      </a:rPr>
                      <a:pPr>
                        <a:defRPr sz="110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defRPr>
                      </a:pPr>
                      <a:t>[ИМЯ КАТЕГОРИИ]</a:t>
                    </a:fld>
                    <a:endParaRPr lang="ru-RU" sz="1100" b="0" dirty="0">
                      <a:solidFill>
                        <a:srgbClr val="002060"/>
                      </a:solidFill>
                      <a:latin typeface="Garamond" panose="02020404030301010803" pitchFamily="18" charset="0"/>
                    </a:endParaRPr>
                  </a:p>
                  <a:p>
                    <a:pPr>
                      <a:defRPr sz="1100">
                        <a:solidFill>
                          <a:srgbClr val="002060"/>
                        </a:solidFill>
                        <a:latin typeface="Garamond" panose="02020404030301010803" pitchFamily="18" charset="0"/>
                      </a:defRPr>
                    </a:pPr>
                    <a:r>
                      <a:rPr lang="ru-RU" sz="1100" dirty="0" smtClean="0">
                        <a:solidFill>
                          <a:srgbClr val="002060"/>
                        </a:solidFill>
                        <a:latin typeface="Garamond" panose="02020404030301010803" pitchFamily="18" charset="0"/>
                      </a:rPr>
                      <a:t>1 353,1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39865759886136"/>
                      <c:h val="0.143347492999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1A7-4DB0-BCD5-6D112CC96D55}"/>
                </c:ext>
              </c:extLst>
            </c:dLbl>
            <c:dLbl>
              <c:idx val="6"/>
              <c:layout>
                <c:manualLayout>
                  <c:x val="-8.2602342350936414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fld id="{AB737DFF-5488-471C-BBE9-36B6FBBB6A59}" type="CATEGORYNAME">
                      <a:rPr lang="ru-RU" sz="1100" b="0">
                        <a:solidFill>
                          <a:srgbClr val="002060"/>
                        </a:solidFill>
                        <a:latin typeface="Garamond" panose="02020404030301010803" pitchFamily="18" charset="0"/>
                      </a:rPr>
                      <a:pPr>
                        <a:defRPr sz="110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defRPr>
                      </a:pPr>
                      <a:t>[ИМЯ КАТЕГОРИИ]</a:t>
                    </a:fld>
                    <a:endParaRPr lang="ru-RU" sz="1100" b="0">
                      <a:solidFill>
                        <a:srgbClr val="002060"/>
                      </a:solidFill>
                      <a:latin typeface="Garamond" panose="02020404030301010803" pitchFamily="18" charset="0"/>
                    </a:endParaRPr>
                  </a:p>
                  <a:p>
                    <a:pPr>
                      <a:defRPr sz="1100">
                        <a:solidFill>
                          <a:srgbClr val="002060"/>
                        </a:solidFill>
                        <a:latin typeface="Garamond" panose="02020404030301010803" pitchFamily="18" charset="0"/>
                      </a:defRPr>
                    </a:pPr>
                    <a:r>
                      <a:rPr lang="ru-RU" sz="1100">
                        <a:solidFill>
                          <a:srgbClr val="002060"/>
                        </a:solidFill>
                        <a:latin typeface="Garamond" panose="02020404030301010803" pitchFamily="18" charset="0"/>
                      </a:rPr>
                      <a:t>110,0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C03-4DE1-9A22-87CF15FA3EAB}"/>
                </c:ext>
              </c:extLst>
            </c:dLbl>
            <c:dLbl>
              <c:idx val="7"/>
              <c:layout>
                <c:manualLayout>
                  <c:x val="-6.1951756763202283E-2"/>
                  <c:y val="-1.86838656308504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fld id="{5A84EB28-8BBA-4D39-8F96-ECB17FA222B0}" type="CATEGORYNAME">
                      <a:rPr lang="ru-RU" sz="1100" b="0">
                        <a:solidFill>
                          <a:srgbClr val="002060"/>
                        </a:solidFill>
                        <a:latin typeface="Garamond" panose="02020404030301010803" pitchFamily="18" charset="0"/>
                      </a:rPr>
                      <a:pPr>
                        <a:defRPr sz="110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defRPr>
                      </a:pPr>
                      <a:t>[ИМЯ КАТЕГОРИИ]</a:t>
                    </a:fld>
                    <a:endParaRPr lang="ru-RU" sz="1100" b="0" dirty="0">
                      <a:solidFill>
                        <a:srgbClr val="002060"/>
                      </a:solidFill>
                      <a:latin typeface="Garamond" panose="02020404030301010803" pitchFamily="18" charset="0"/>
                    </a:endParaRPr>
                  </a:p>
                  <a:p>
                    <a:pPr>
                      <a:defRPr sz="1100">
                        <a:solidFill>
                          <a:srgbClr val="002060"/>
                        </a:solidFill>
                        <a:latin typeface="Garamond" panose="02020404030301010803" pitchFamily="18" charset="0"/>
                      </a:defRPr>
                    </a:pPr>
                    <a:r>
                      <a:rPr lang="ru-RU" sz="1100" dirty="0" smtClean="0">
                        <a:solidFill>
                          <a:srgbClr val="002060"/>
                        </a:solidFill>
                        <a:latin typeface="Garamond" panose="02020404030301010803" pitchFamily="18" charset="0"/>
                      </a:rPr>
                      <a:t>1 939,5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79D-471B-9DE2-89AA91759BF4}"/>
                </c:ext>
              </c:extLst>
            </c:dLbl>
            <c:dLbl>
              <c:idx val="8"/>
              <c:layout>
                <c:manualLayout>
                  <c:x val="9.6154723027311252E-4"/>
                  <c:y val="1.355053134475914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fld id="{1A987720-5F08-49E2-A14D-CC59230F8552}" type="CATEGORYNAME">
                      <a:rPr lang="ru-RU" sz="1100" b="0">
                        <a:solidFill>
                          <a:srgbClr val="002060"/>
                        </a:solidFill>
                        <a:latin typeface="Garamond" panose="02020404030301010803" pitchFamily="18" charset="0"/>
                      </a:rPr>
                      <a:pPr>
                        <a:defRPr sz="110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defRPr>
                      </a:pPr>
                      <a:t>[ИМЯ КАТЕГОРИИ]</a:t>
                    </a:fld>
                    <a:r>
                      <a:rPr lang="ru-RU" sz="1100" b="0">
                        <a:solidFill>
                          <a:srgbClr val="002060"/>
                        </a:solidFill>
                        <a:latin typeface="Garamond" panose="02020404030301010803" pitchFamily="18" charset="0"/>
                      </a:rPr>
                      <a:t> </a:t>
                    </a:r>
                  </a:p>
                  <a:p>
                    <a:pPr>
                      <a:defRPr sz="1100">
                        <a:solidFill>
                          <a:srgbClr val="002060"/>
                        </a:solidFill>
                        <a:latin typeface="Garamond" panose="02020404030301010803" pitchFamily="18" charset="0"/>
                      </a:defRPr>
                    </a:pPr>
                    <a:r>
                      <a:rPr lang="ru-RU" sz="1100" b="1">
                        <a:solidFill>
                          <a:srgbClr val="002060"/>
                        </a:solidFill>
                        <a:latin typeface="Garamond" panose="02020404030301010803" pitchFamily="18" charset="0"/>
                      </a:rPr>
                      <a:t>130,0</a:t>
                    </a:r>
                  </a:p>
                  <a:p>
                    <a:pPr>
                      <a:defRPr sz="1100">
                        <a:solidFill>
                          <a:srgbClr val="002060"/>
                        </a:solidFill>
                        <a:latin typeface="Garamond" panose="02020404030301010803" pitchFamily="18" charset="0"/>
                      </a:defRPr>
                    </a:pP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88826276907079"/>
                      <c:h val="0.114326061355006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79D-471B-9DE2-89AA91759BF4}"/>
                </c:ext>
              </c:extLst>
            </c:dLbl>
            <c:dLbl>
              <c:idx val="9"/>
              <c:layout>
                <c:manualLayout>
                  <c:x val="-2.3465436962788141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defRPr>
                    </a:pPr>
                    <a:fld id="{389CE3CC-533B-406E-A06A-87DF29BAED29}" type="CATEGORYNAME">
                      <a:rPr lang="ru-RU" sz="1100" b="0">
                        <a:solidFill>
                          <a:srgbClr val="002060"/>
                        </a:solidFill>
                        <a:latin typeface="Garamond" panose="02020404030301010803" pitchFamily="18" charset="0"/>
                      </a:rPr>
                      <a:pPr>
                        <a:defRPr sz="110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defRPr>
                      </a:pPr>
                      <a:t>[ИМЯ КАТЕГОРИИ]</a:t>
                    </a:fld>
                    <a:endParaRPr lang="ru-RU" sz="1100" b="0" dirty="0">
                      <a:solidFill>
                        <a:srgbClr val="002060"/>
                      </a:solidFill>
                      <a:latin typeface="Garamond" panose="02020404030301010803" pitchFamily="18" charset="0"/>
                    </a:endParaRPr>
                  </a:p>
                  <a:p>
                    <a:pPr>
                      <a:defRPr sz="1100">
                        <a:solidFill>
                          <a:srgbClr val="002060"/>
                        </a:solidFill>
                        <a:latin typeface="Garamond" panose="02020404030301010803" pitchFamily="18" charset="0"/>
                      </a:defRPr>
                    </a:pPr>
                    <a:r>
                      <a:rPr lang="ru-RU" sz="1100" dirty="0" smtClean="0">
                        <a:solidFill>
                          <a:srgbClr val="002060"/>
                        </a:solidFill>
                        <a:latin typeface="Garamond" panose="02020404030301010803" pitchFamily="18" charset="0"/>
                      </a:rPr>
                      <a:t>2 582,4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268-4DE0-B389-4A1EA2FE6BA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268-4DE0-B389-4A1EA2FE6B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rgbClr val="002060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Ремонт и кап. Ремонт</c:v>
                </c:pt>
                <c:pt idx="3">
                  <c:v>Содержание дорог</c:v>
                </c:pt>
                <c:pt idx="4">
                  <c:v>Налог на имущество</c:v>
                </c:pt>
                <c:pt idx="5">
                  <c:v>Субсидии муниципальным образованиям</c:v>
                </c:pt>
                <c:pt idx="6">
                  <c:v>Прочие мероприятия</c:v>
                </c:pt>
                <c:pt idx="7">
                  <c:v>Нацпроект БКАД </c:v>
                </c:pt>
                <c:pt idx="8">
                  <c:v>Мероприятия по БДД</c:v>
                </c:pt>
                <c:pt idx="9">
                  <c:v>Строительство и реконструкция</c:v>
                </c:pt>
                <c:pt idx="10">
                  <c:v>Содержание учреждений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">
                  <c:v>1967170.4</c:v>
                </c:pt>
                <c:pt idx="3" formatCode="#,##0.0">
                  <c:v>1208592.368</c:v>
                </c:pt>
                <c:pt idx="4" formatCode="#,##0.0">
                  <c:v>575000</c:v>
                </c:pt>
                <c:pt idx="5" formatCode="#,##0.0">
                  <c:v>1353120</c:v>
                </c:pt>
                <c:pt idx="6" formatCode="#,##0.0">
                  <c:v>110000</c:v>
                </c:pt>
                <c:pt idx="7" formatCode="#,##0.0">
                  <c:v>1939472</c:v>
                </c:pt>
                <c:pt idx="8" formatCode="#,##0.0">
                  <c:v>130000</c:v>
                </c:pt>
                <c:pt idx="9" formatCode="#,##0.0">
                  <c:v>2582366.6320000002</c:v>
                </c:pt>
                <c:pt idx="10" formatCode="#,##0.0">
                  <c:v>120650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7-4DB0-BCD5-6D112CC96D5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585666293393054E-2"/>
          <c:y val="0.21441441441441442"/>
          <c:w val="0.80851063829787229"/>
          <c:h val="0.587387387387387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Государственный долг</c:v>
                </c:pt>
              </c:strCache>
            </c:strRef>
          </c:tx>
          <c:spPr>
            <a:solidFill>
              <a:srgbClr val="39FF29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488095238095238E-3"/>
                  <c:y val="0.14332255174689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7A2-4161-B270-539B53EB56F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8,8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7A2-4161-B270-539B53EB56F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7A2-4161-B270-539B53EB56F0}"/>
                </c:ext>
              </c:extLst>
            </c:dLbl>
            <c:spPr>
              <a:noFill/>
              <a:ln w="25503">
                <a:noFill/>
              </a:ln>
            </c:spPr>
            <c:txPr>
              <a:bodyPr vertOverflow="overflow" horzOverflow="overflow" wrap="square" lIns="38100" tIns="19050" rIns="38100" bIns="19050" anchor="ctr">
                <a:spAutoFit/>
              </a:bodyPr>
              <a:lstStyle/>
              <a:p>
                <a:pPr>
                  <a:defRPr sz="241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43101</c:v>
                </c:pt>
                <c:pt idx="1">
                  <c:v>44197</c:v>
                </c:pt>
                <c:pt idx="2">
                  <c:v>45292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12.2</c:v>
                </c:pt>
                <c:pt idx="1">
                  <c:v>8.8000000000000007</c:v>
                </c:pt>
                <c:pt idx="2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A2-4161-B270-539B53EB56F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27A2-4161-B270-539B53EB56F0}"/>
              </c:ext>
            </c:extLst>
          </c:dPt>
          <c:dLbls>
            <c:dLbl>
              <c:idx val="0"/>
              <c:layout>
                <c:manualLayout>
                  <c:x val="1.4880952380951836E-3"/>
                  <c:y val="0.1755962091564900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24,1</a:t>
                    </a:r>
                  </a:p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7A2-4161-B270-539B53EB56F0}"/>
                </c:ext>
              </c:extLst>
            </c:dLbl>
            <c:dLbl>
              <c:idx val="1"/>
              <c:layout>
                <c:manualLayout>
                  <c:x val="5.9523809523808436E-3"/>
                  <c:y val="0.338880852468291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33,2</a:t>
                    </a:r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7A2-4161-B270-539B53EB56F0}"/>
                </c:ext>
              </c:extLst>
            </c:dLbl>
            <c:dLbl>
              <c:idx val="2"/>
              <c:layout>
                <c:manualLayout>
                  <c:x val="9.1890466816646824E-3"/>
                  <c:y val="0.34183601301334338"/>
                </c:manualLayout>
              </c:layout>
              <c:tx>
                <c:rich>
                  <a:bodyPr/>
                  <a:lstStyle/>
                  <a:p>
                    <a:r>
                      <a:rPr lang="en-US" sz="2410" dirty="0" smtClean="0"/>
                      <a:t>42,0</a:t>
                    </a:r>
                  </a:p>
                  <a:p>
                    <a:endParaRPr lang="en-US" sz="2410" dirty="0" smtClean="0"/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7A2-4161-B270-539B53EB56F0}"/>
                </c:ext>
              </c:extLst>
            </c:dLbl>
            <c:spPr>
              <a:noFill/>
              <a:ln w="25503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>
                  <a:defRPr sz="241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43101</c:v>
                </c:pt>
                <c:pt idx="1">
                  <c:v>44197</c:v>
                </c:pt>
                <c:pt idx="2">
                  <c:v>45292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24.1</c:v>
                </c:pt>
                <c:pt idx="1">
                  <c:v>33.200000000000003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A2-4161-B270-539B53EB5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47965544"/>
        <c:axId val="347965152"/>
      </c:barChart>
      <c:lineChart>
        <c:grouping val="stacked"/>
        <c:varyColors val="1"/>
        <c:ser>
          <c:idx val="2"/>
          <c:order val="2"/>
          <c:tx>
            <c:strRef>
              <c:f>Лист1!$D$1</c:f>
              <c:strCache>
                <c:ptCount val="1"/>
                <c:pt idx="0">
                  <c:v>Долговая нагрузка</c:v>
                </c:pt>
              </c:strCache>
            </c:strRef>
          </c:tx>
          <c:spPr>
            <a:ln w="51006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0"/>
            <c:bubble3D val="0"/>
            <c:spPr>
              <a:ln w="51006"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27A2-4161-B270-539B53EB56F0}"/>
              </c:ext>
            </c:extLst>
          </c:dPt>
          <c:dPt>
            <c:idx val="1"/>
            <c:bubble3D val="0"/>
            <c:spPr>
              <a:ln w="51006"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27A2-4161-B270-539B53EB56F0}"/>
              </c:ext>
            </c:extLst>
          </c:dPt>
          <c:dPt>
            <c:idx val="2"/>
            <c:bubble3D val="0"/>
            <c:spPr>
              <a:ln w="51006"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27A2-4161-B270-539B53EB56F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50,6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7A2-4161-B270-539B53EB56F0}"/>
                </c:ext>
              </c:extLst>
            </c:dLbl>
            <c:dLbl>
              <c:idx val="1"/>
              <c:layout>
                <c:manualLayout>
                  <c:x val="-4.9787885513635985E-2"/>
                  <c:y val="-5.4280818842427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26,5</a:t>
                    </a:r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7A2-4161-B270-539B53EB56F0}"/>
                </c:ext>
              </c:extLst>
            </c:dLbl>
            <c:dLbl>
              <c:idx val="2"/>
              <c:layout>
                <c:manualLayout>
                  <c:x val="-5.4992618110236223E-2"/>
                  <c:y val="-5.71376302513083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17,6</a:t>
                    </a:r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7A2-4161-B270-539B53EB56F0}"/>
                </c:ext>
              </c:extLst>
            </c:dLbl>
            <c:spPr>
              <a:noFill/>
              <a:ln w="2550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10" b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43101</c:v>
                </c:pt>
                <c:pt idx="1">
                  <c:v>44197</c:v>
                </c:pt>
                <c:pt idx="2">
                  <c:v>45292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50.622406639004147</c:v>
                </c:pt>
                <c:pt idx="1">
                  <c:v>26.506024096385545</c:v>
                </c:pt>
                <c:pt idx="2">
                  <c:v>18.048780487804876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27A2-4161-B270-539B53EB5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964760"/>
        <c:axId val="347964368"/>
      </c:lineChart>
      <c:catAx>
        <c:axId val="34796554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1406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47965152"/>
        <c:crosses val="autoZero"/>
        <c:auto val="0"/>
        <c:lblAlgn val="ctr"/>
        <c:lblOffset val="100"/>
        <c:noMultiLvlLbl val="0"/>
      </c:catAx>
      <c:valAx>
        <c:axId val="347965152"/>
        <c:scaling>
          <c:orientation val="minMax"/>
          <c:min val="0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2008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47965544"/>
        <c:crosses val="autoZero"/>
        <c:crossBetween val="between"/>
        <c:majorUnit val="50"/>
      </c:valAx>
      <c:dateAx>
        <c:axId val="34796476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47964368"/>
        <c:crosses val="autoZero"/>
        <c:auto val="1"/>
        <c:lblOffset val="100"/>
        <c:baseTimeUnit val="years"/>
      </c:dateAx>
      <c:valAx>
        <c:axId val="347964368"/>
        <c:scaling>
          <c:orientation val="minMax"/>
          <c:max val="80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8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47964760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5.4871220604703244E-2"/>
          <c:y val="1.8018018018018018E-3"/>
          <c:w val="0.94512877939529671"/>
          <c:h val="9.3693693693693694E-2"/>
        </c:manualLayout>
      </c:layout>
      <c:overlay val="0"/>
      <c:txPr>
        <a:bodyPr/>
        <a:lstStyle/>
        <a:p>
          <a:pPr>
            <a:defRPr sz="1406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B/>
    </a:sp3d>
  </c:spPr>
  <c:txPr>
    <a:bodyPr/>
    <a:lstStyle/>
    <a:p>
      <a:pPr>
        <a:defRPr sz="1807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0.38315</cdr:x>
      <cdr:y>0.87427</cdr:y>
    </cdr:from>
    <cdr:to>
      <cdr:x>0.48623</cdr:x>
      <cdr:y>0.93495</cdr:y>
    </cdr:to>
    <cdr:sp macro="" textlink="">
      <cdr:nvSpPr>
        <cdr:cNvPr id="3" name="TextBox 22"/>
        <cdr:cNvSpPr txBox="1"/>
      </cdr:nvSpPr>
      <cdr:spPr>
        <a:xfrm xmlns:a="http://schemas.openxmlformats.org/drawingml/2006/main">
          <a:off x="2881723" y="3990924"/>
          <a:ext cx="77527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rPr>
            <a:t>млн руб.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0.10986</cdr:x>
      <cdr:y>0.87027</cdr:y>
    </cdr:from>
    <cdr:to>
      <cdr:x>0.20411</cdr:x>
      <cdr:y>0.92758</cdr:y>
    </cdr:to>
    <cdr:sp macro="" textlink="">
      <cdr:nvSpPr>
        <cdr:cNvPr id="4" name="TextBox 22"/>
        <cdr:cNvSpPr txBox="1"/>
      </cdr:nvSpPr>
      <cdr:spPr>
        <a:xfrm xmlns:a="http://schemas.openxmlformats.org/drawingml/2006/main">
          <a:off x="826252" y="3972677"/>
          <a:ext cx="70884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rPr>
            <a:t>млн руб.</a:t>
          </a:r>
          <a:endParaRPr lang="en-US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0.08778</cdr:y>
    </cdr:from>
    <cdr:to>
      <cdr:x>0.14516</cdr:x>
      <cdr:y>0.15107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15925" y="465423"/>
          <a:ext cx="1238854" cy="335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i="1" u="sng" dirty="0" smtClean="0">
              <a:latin typeface="Arial" panose="020B0604020202020204" pitchFamily="34" charset="0"/>
              <a:cs typeface="Arial" panose="020B0604020202020204" pitchFamily="34" charset="0"/>
            </a:rPr>
            <a:t>млрд </a:t>
          </a:r>
          <a:r>
            <a:rPr lang="ru-RU" sz="1600" b="1" i="1" u="sng" dirty="0">
              <a:latin typeface="Arial" panose="020B0604020202020204" pitchFamily="34" charset="0"/>
              <a:cs typeface="Arial" panose="020B0604020202020204" pitchFamily="34" charset="0"/>
            </a:rPr>
            <a:t>руб</a:t>
          </a:r>
          <a:r>
            <a:rPr lang="ru-RU" sz="1600" b="1" i="1" u="sng" dirty="0">
              <a:latin typeface="Arial" panose="020B0604020202020204" pitchFamily="34" charset="0"/>
            </a:rPr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19"/>
            <a:ext cx="2946400" cy="498476"/>
          </a:xfrm>
          <a:prstGeom prst="rect">
            <a:avLst/>
          </a:prstGeom>
        </p:spPr>
        <p:txBody>
          <a:bodyPr vert="horz" lIns="91263" tIns="45633" rIns="91263" bIns="456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6" y="19"/>
            <a:ext cx="2946400" cy="498476"/>
          </a:xfrm>
          <a:prstGeom prst="rect">
            <a:avLst/>
          </a:prstGeom>
        </p:spPr>
        <p:txBody>
          <a:bodyPr vert="horz" lIns="91263" tIns="45633" rIns="91263" bIns="45633" rtlCol="0"/>
          <a:lstStyle>
            <a:lvl1pPr algn="r">
              <a:defRPr sz="1200"/>
            </a:lvl1pPr>
          </a:lstStyle>
          <a:p>
            <a:fld id="{D4373EE2-D04A-4BFE-8F6E-E70650417D1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0" y="9429776"/>
            <a:ext cx="2946400" cy="498476"/>
          </a:xfrm>
          <a:prstGeom prst="rect">
            <a:avLst/>
          </a:prstGeom>
        </p:spPr>
        <p:txBody>
          <a:bodyPr vert="horz" lIns="91263" tIns="45633" rIns="91263" bIns="456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6" y="9429776"/>
            <a:ext cx="2946400" cy="498476"/>
          </a:xfrm>
          <a:prstGeom prst="rect">
            <a:avLst/>
          </a:prstGeom>
        </p:spPr>
        <p:txBody>
          <a:bodyPr vert="horz" lIns="91263" tIns="45633" rIns="91263" bIns="45633" rtlCol="0" anchor="b"/>
          <a:lstStyle>
            <a:lvl1pPr algn="r">
              <a:defRPr sz="1200"/>
            </a:lvl1pPr>
          </a:lstStyle>
          <a:p>
            <a:fld id="{328CE669-232C-4296-A2E0-AD849B2A54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4840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3" y="9"/>
            <a:ext cx="2945659" cy="498135"/>
          </a:xfrm>
          <a:prstGeom prst="rect">
            <a:avLst/>
          </a:prstGeom>
        </p:spPr>
        <p:txBody>
          <a:bodyPr vert="horz" lIns="91263" tIns="45633" rIns="91263" bIns="456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79" y="9"/>
            <a:ext cx="2945659" cy="498135"/>
          </a:xfrm>
          <a:prstGeom prst="rect">
            <a:avLst/>
          </a:prstGeom>
        </p:spPr>
        <p:txBody>
          <a:bodyPr vert="horz" lIns="91263" tIns="45633" rIns="91263" bIns="45633" rtlCol="0"/>
          <a:lstStyle>
            <a:lvl1pPr algn="r">
              <a:defRPr sz="1200"/>
            </a:lvl1pPr>
          </a:lstStyle>
          <a:p>
            <a:fld id="{E63DC4C7-2454-44C7-8585-B677AF5396A9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3" tIns="45633" rIns="91263" bIns="456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86"/>
            <a:ext cx="5438140" cy="3909239"/>
          </a:xfrm>
          <a:prstGeom prst="rect">
            <a:avLst/>
          </a:prstGeom>
        </p:spPr>
        <p:txBody>
          <a:bodyPr vert="horz" lIns="91263" tIns="45633" rIns="91263" bIns="4563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3" y="9430109"/>
            <a:ext cx="2945659" cy="498134"/>
          </a:xfrm>
          <a:prstGeom prst="rect">
            <a:avLst/>
          </a:prstGeom>
        </p:spPr>
        <p:txBody>
          <a:bodyPr vert="horz" lIns="91263" tIns="45633" rIns="91263" bIns="456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79" y="9430109"/>
            <a:ext cx="2945659" cy="498134"/>
          </a:xfrm>
          <a:prstGeom prst="rect">
            <a:avLst/>
          </a:prstGeom>
        </p:spPr>
        <p:txBody>
          <a:bodyPr vert="horz" lIns="91263" tIns="45633" rIns="91263" bIns="45633" rtlCol="0" anchor="b"/>
          <a:lstStyle>
            <a:lvl1pPr algn="r">
              <a:defRPr sz="1200"/>
            </a:lvl1pPr>
          </a:lstStyle>
          <a:p>
            <a:fld id="{849F7FE9-D755-4687-8750-6635378F6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280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2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2.bin"/><Relationship Id="rId18" Type="http://schemas.openxmlformats.org/officeDocument/2006/relationships/oleObject" Target="../embeddings/oleObject47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6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45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4.bin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3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9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9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МФ РТ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8080092"/>
                </p:ext>
              </p:extLst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26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Picture 8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7040311"/>
                </p:ext>
              </p:extLst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27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Picture 8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8869210"/>
                </p:ext>
              </p:extLst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28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Picture 8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261216"/>
                </p:ext>
              </p:extLst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29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Picture 8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7539862"/>
                </p:ext>
              </p:extLst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30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Picture 8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844075"/>
                </p:ext>
              </p:extLst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31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Picture 8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3633722"/>
                </p:ext>
              </p:extLst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32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Picture 8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5386392"/>
                </p:ext>
              </p:extLst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33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Picture 8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4894749"/>
                </p:ext>
              </p:extLst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34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Picture 8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8826935"/>
                </p:ext>
              </p:extLst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35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Picture 8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4149723"/>
                </p:ext>
              </p:extLst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36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Picture 8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554478"/>
                </p:ext>
              </p:extLst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37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Picture 8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0162616"/>
                </p:ext>
              </p:extLst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38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Picture 8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2607346"/>
                </p:ext>
              </p:extLst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39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Picture 8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3551093"/>
                </p:ext>
              </p:extLst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40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Picture 8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04642642"/>
              </p:ext>
            </p:extLst>
          </p:nvPr>
        </p:nvGraphicFramePr>
        <p:xfrm>
          <a:off x="8341131" y="6069668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41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1131" y="6069668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Текст 36"/>
          <p:cNvSpPr>
            <a:spLocks noGrp="1"/>
          </p:cNvSpPr>
          <p:nvPr>
            <p:ph type="body" sz="quarter" idx="10" hasCustomPrompt="1"/>
          </p:nvPr>
        </p:nvSpPr>
        <p:spPr>
          <a:xfrm>
            <a:off x="514905" y="1869735"/>
            <a:ext cx="8528427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4" name="Текст 36"/>
          <p:cNvSpPr>
            <a:spLocks noGrp="1"/>
          </p:cNvSpPr>
          <p:nvPr>
            <p:ph type="body" sz="quarter" idx="11" hasCustomPrompt="1"/>
          </p:nvPr>
        </p:nvSpPr>
        <p:spPr>
          <a:xfrm>
            <a:off x="514905" y="2875640"/>
            <a:ext cx="8528427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Министр финансов Республики Татарстан </a:t>
            </a:r>
            <a:br>
              <a:rPr lang="ru-RU" sz="2800" b="1" dirty="0">
                <a:solidFill>
                  <a:schemeClr val="accent2"/>
                </a:solidFill>
              </a:rPr>
            </a:br>
            <a:r>
              <a:rPr lang="ru-RU" sz="2800" b="1" dirty="0">
                <a:solidFill>
                  <a:schemeClr val="accent2"/>
                </a:solidFill>
              </a:rPr>
              <a:t>Р.Р.</a:t>
            </a:r>
            <a:r>
              <a:rPr lang="ru-RU" sz="2800" b="1" baseline="0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Гайзатуллин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23" name="Дата 3"/>
          <p:cNvSpPr>
            <a:spLocks noGrp="1"/>
          </p:cNvSpPr>
          <p:nvPr>
            <p:ph type="dt" sz="half" idx="2"/>
          </p:nvPr>
        </p:nvSpPr>
        <p:spPr>
          <a:xfrm>
            <a:off x="3750418" y="62287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7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50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Picture 8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51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Picture 8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52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Picture 8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53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Picture 8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54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Picture 8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55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Picture 8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56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Picture 8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57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Picture 8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58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Picture 8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59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Picture 8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60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Picture 8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61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Picture 8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62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Picture 8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63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Picture 8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64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Picture 8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334668" y="46038"/>
            <a:ext cx="782345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65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596730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26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27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28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29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30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31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32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33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34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35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Объект 22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36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Объект 23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37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Объект 24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38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Объект 25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39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Объект 26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40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Номер слайда 5"/>
          <p:cNvSpPr txBox="1">
            <a:spLocks/>
          </p:cNvSpPr>
          <p:nvPr userDrawn="1"/>
        </p:nvSpPr>
        <p:spPr>
          <a:xfrm>
            <a:off x="8398276" y="46038"/>
            <a:ext cx="71873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1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519463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225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8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5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3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2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6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4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59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7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6905" y="1588929"/>
            <a:ext cx="84533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Garamond" panose="02020404030301010803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endParaRPr lang="ru-RU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Garamond" panose="02020404030301010803" pitchFamily="18" charset="0"/>
            </a:endParaRPr>
          </a:p>
          <a:p>
            <a:endParaRPr lang="ru-RU" sz="2000" b="1" dirty="0">
              <a:latin typeface="Garamond" panose="02020404030301010803" pitchFamily="18" charset="0"/>
            </a:endParaRPr>
          </a:p>
          <a:p>
            <a:endParaRPr lang="ru-RU" sz="2000" b="1" dirty="0" smtClean="0">
              <a:latin typeface="Garamond" panose="02020404030301010803" pitchFamily="18" charset="0"/>
            </a:endParaRPr>
          </a:p>
          <a:p>
            <a:endParaRPr lang="ru-RU" sz="2000" b="1" dirty="0">
              <a:latin typeface="Garamond" panose="02020404030301010803" pitchFamily="18" charset="0"/>
            </a:endParaRPr>
          </a:p>
          <a:p>
            <a:endParaRPr lang="ru-RU" sz="2000" b="1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b="1" dirty="0" smtClean="0">
                <a:latin typeface="Garamond" panose="02020404030301010803" pitchFamily="18" charset="0"/>
              </a:rPr>
              <a:t>К </a:t>
            </a:r>
            <a:r>
              <a:rPr lang="ru-RU" sz="2000" b="1" dirty="0" smtClean="0">
                <a:latin typeface="Garamond" panose="02020404030301010803" pitchFamily="18" charset="0"/>
              </a:rPr>
              <a:t>закону </a:t>
            </a:r>
            <a:r>
              <a:rPr lang="ru-RU" sz="2000" b="1" dirty="0" smtClean="0">
                <a:latin typeface="Garamond" panose="02020404030301010803" pitchFamily="18" charset="0"/>
              </a:rPr>
              <a:t>Республики </a:t>
            </a:r>
            <a:r>
              <a:rPr lang="ru-RU" sz="2000" b="1" dirty="0">
                <a:latin typeface="Garamond" panose="02020404030301010803" pitchFamily="18" charset="0"/>
              </a:rPr>
              <a:t>Дагестан </a:t>
            </a:r>
          </a:p>
          <a:p>
            <a:pPr algn="ctr"/>
            <a:r>
              <a:rPr lang="ru-RU" sz="2000" b="1" dirty="0">
                <a:latin typeface="Garamond" panose="02020404030301010803" pitchFamily="18" charset="0"/>
              </a:rPr>
              <a:t>«О республиканском бюджете Республики Дагестан на </a:t>
            </a:r>
            <a:r>
              <a:rPr lang="ru-RU" sz="2000" b="1" dirty="0" smtClean="0">
                <a:latin typeface="Garamond" panose="02020404030301010803" pitchFamily="18" charset="0"/>
              </a:rPr>
              <a:t>2021</a:t>
            </a:r>
            <a:r>
              <a:rPr lang="ru-RU" sz="2000" b="1" dirty="0">
                <a:latin typeface="Garamond" panose="02020404030301010803" pitchFamily="18" charset="0"/>
              </a:rPr>
              <a:t> год </a:t>
            </a:r>
          </a:p>
          <a:p>
            <a:pPr algn="ctr"/>
            <a:r>
              <a:rPr lang="ru-RU" sz="2000" b="1" dirty="0">
                <a:latin typeface="Garamond" panose="02020404030301010803" pitchFamily="18" charset="0"/>
              </a:rPr>
              <a:t>и на плановый период </a:t>
            </a:r>
            <a:r>
              <a:rPr lang="ru-RU" sz="2000" b="1" dirty="0" smtClean="0">
                <a:latin typeface="Garamond" panose="02020404030301010803" pitchFamily="18" charset="0"/>
              </a:rPr>
              <a:t>2022</a:t>
            </a:r>
            <a:r>
              <a:rPr lang="ru-RU" sz="2000" b="1" dirty="0">
                <a:latin typeface="Garamond" panose="02020404030301010803" pitchFamily="18" charset="0"/>
              </a:rPr>
              <a:t> и </a:t>
            </a:r>
            <a:r>
              <a:rPr lang="ru-RU" sz="2000" b="1" dirty="0" smtClean="0">
                <a:latin typeface="Garamond" panose="02020404030301010803" pitchFamily="18" charset="0"/>
              </a:rPr>
              <a:t>2023 </a:t>
            </a:r>
            <a:r>
              <a:rPr lang="ru-RU" sz="2000" b="1" dirty="0">
                <a:latin typeface="Garamond" panose="02020404030301010803" pitchFamily="18" charset="0"/>
              </a:rPr>
              <a:t>годов»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" y="128906"/>
            <a:ext cx="734340" cy="734340"/>
          </a:xfrm>
          <a:prstGeom prst="rect">
            <a:avLst/>
          </a:prstGeom>
          <a:solidFill>
            <a:srgbClr val="1F497D"/>
          </a:solidFill>
          <a:ln>
            <a:solidFill>
              <a:srgbClr val="A2C9A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Google Shape;184;p11"/>
          <p:cNvSpPr txBox="1">
            <a:spLocks/>
          </p:cNvSpPr>
          <p:nvPr/>
        </p:nvSpPr>
        <p:spPr>
          <a:xfrm>
            <a:off x="813733" y="186957"/>
            <a:ext cx="3054260" cy="6182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  <a:ea typeface="Cambria" panose="02040503050406030204" pitchFamily="18" charset="0"/>
              </a:rPr>
              <a:t>МИНИСТЕРСТВО ФИНАНСОВ</a:t>
            </a:r>
            <a:b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  <a:ea typeface="Cambria" panose="02040503050406030204" pitchFamily="18" charset="0"/>
              </a:rPr>
            </a:br>
            <a:r>
              <a:rPr lang="ru-RU" sz="1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  <a:ea typeface="Cambria" panose="02040503050406030204" pitchFamily="18" charset="0"/>
              </a:rPr>
              <a:t>РЕСПУБЛИКИ ДАГЕСТАН</a:t>
            </a:r>
          </a:p>
        </p:txBody>
      </p:sp>
    </p:spTree>
    <p:extLst>
      <p:ext uri="{BB962C8B-B14F-4D97-AF65-F5344CB8AC3E}">
        <p14:creationId xmlns:p14="http://schemas.microsoft.com/office/powerpoint/2010/main" val="1478330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66256" y="274319"/>
            <a:ext cx="8786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DA1B23"/>
                </a:solidFill>
                <a:latin typeface="Garamond" panose="02020404030301010803" pitchFamily="18" charset="0"/>
              </a:rPr>
              <a:t>Неналоговые доходы </a:t>
            </a:r>
            <a:r>
              <a:rPr lang="ru-RU" sz="2400" b="1" dirty="0" smtClean="0">
                <a:solidFill>
                  <a:srgbClr val="DA1B23"/>
                </a:solidFill>
                <a:latin typeface="Garamond" panose="02020404030301010803" pitchFamily="18" charset="0"/>
              </a:rPr>
              <a:t>республиканского бюджета</a:t>
            </a:r>
            <a:endParaRPr lang="ru-RU" sz="2400" b="1" dirty="0">
              <a:solidFill>
                <a:srgbClr val="DA1B23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170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31342" y="1114521"/>
            <a:ext cx="1263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Garamond" panose="02020404030301010803" pitchFamily="18" charset="0"/>
              </a:rPr>
              <a:t>(млн 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52220"/>
              </p:ext>
            </p:extLst>
          </p:nvPr>
        </p:nvGraphicFramePr>
        <p:xfrm>
          <a:off x="251073" y="1413987"/>
          <a:ext cx="8771767" cy="505674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51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1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2020 год</a:t>
                      </a:r>
                      <a:endParaRPr lang="ru-RU" sz="14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2021 год</a:t>
                      </a:r>
                      <a:endParaRPr lang="ru-RU" sz="14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Прирост (снижение) 2021 г к 2020 г (%)</a:t>
                      </a:r>
                      <a:endParaRPr lang="ru-RU" sz="14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Дивиденды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5,3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6,0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113,3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Проценты, полученные от предоставления бюджетных кредитов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2,6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2,3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88,0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Доходы от сдачи в аренду :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447,0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512,0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114,5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7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гос.имущества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РД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367,0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422,0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115,0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7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аренда объектов нежилого фонда 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55,0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110,0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200,0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7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аренда газовых сетей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312,0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312,0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100,0</a:t>
                      </a:r>
                      <a:endParaRPr lang="ru-RU" sz="1400" b="1" i="1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доходы от аренды земельных участков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80,0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90,0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112,5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Доходы от продажи гос. имущества, находящегося в собственности РД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25,0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6,5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26,0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Штрафы 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802,8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828,8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103,2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2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 т.ч. штрафы ГИБДД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796,4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803,3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100,9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2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Остальные неналоговые доходы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74,5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80,9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108,6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1 357,2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1 436,5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105,8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72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561652"/>
              </p:ext>
            </p:extLst>
          </p:nvPr>
        </p:nvGraphicFramePr>
        <p:xfrm>
          <a:off x="99753" y="2172392"/>
          <a:ext cx="8936272" cy="4574068"/>
        </p:xfrm>
        <a:graphic>
          <a:graphicData uri="http://schemas.openxmlformats.org/drawingml/2006/table">
            <a:tbl>
              <a:tblPr/>
              <a:tblGrid>
                <a:gridCol w="4964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r>
                        <a:rPr lang="ru-RU" sz="1400" b="1" u="none" strike="noStrike" baseline="0" dirty="0" smtClean="0">
                          <a:effectLst/>
                          <a:latin typeface="Garamond" panose="02020404030301010803" pitchFamily="18" charset="0"/>
                        </a:rPr>
                        <a:t>Наименование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Бюджет </a:t>
                      </a:r>
                      <a:endParaRPr lang="ru-RU" sz="14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rtl="0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на 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2020 год  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Бюджет </a:t>
                      </a:r>
                      <a:endParaRPr lang="ru-RU" sz="14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rtl="0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на 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2021 год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Отклонение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729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Всего расходов, в том числе: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138 556,5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137 328,6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-1 227,8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Общегосударственные вопросы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4 157,8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4 947,6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789,8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Национальная оборона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95,8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112,1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16,3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9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1 543,2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1 332,1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-211,1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Национальная экономика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17 832,5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18 057,3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224,8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Жилищно-коммунальное хозяйство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8 021,2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9 715,7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1 694,5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Охрана окружающей среды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216,4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214,1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-2,3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Образование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46 477,0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42 329,9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-4 147,1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Культура и кинематография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2 041,1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2 271,1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230,0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Здравоохранение 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11 250,0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8 851,7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-2 398,3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Социальная политика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34 401,5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36 422,2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2 020,7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Физическая культура и спорт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2 850,4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2 896,4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46,0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Средства массовой информации 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496,5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466,2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-30,3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7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8,7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8,8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0,1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3819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Межбюджетные трансферты бюджетам субъектов РФ и муниципальных образований общего характера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9 164,5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9 703,5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539,0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7170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80477" y="1874464"/>
            <a:ext cx="1263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Garamond" panose="02020404030301010803" pitchFamily="18" charset="0"/>
              </a:rPr>
              <a:t>(млн рублей)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378" y="74378"/>
            <a:ext cx="8944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Функциональная структура </a:t>
            </a:r>
            <a:r>
              <a:rPr lang="ru-RU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расходов</a:t>
            </a:r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</a:p>
          <a:p>
            <a:pPr algn="ctr" fontAlgn="t"/>
            <a:r>
              <a:rPr lang="ru-RU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республиканского бюджета</a:t>
            </a:r>
            <a:endParaRPr lang="ru-RU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665" y="883920"/>
            <a:ext cx="87782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Расходная часть формировались на основе необходимости достижения целей национальных проектов, конечных результатов реализации государственных программ республики, а также с учетом проведения оптимизационных мероприятий.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Общий объем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расходов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определен в сумме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137,3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с уменьшением против текущего года на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1,2 млрд рублей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82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170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6254" y="1233570"/>
            <a:ext cx="8545483" cy="43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функциональной классификации наибольший удельный вес приходится на: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«Образование»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42,3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или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30,8 проц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«Социальную политику»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36,4 млрд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26,5 проц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«Национальную экономику»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18,1 млрд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13,2 проц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общего характера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предоставляемые муниципалитетам, составляют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9,7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или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7,1 проц.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общем объеме республиканского бюджета.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расходной части бюджета определена исходя из обязательности финансового обеспечения социально-значимых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(заработная плата с начислениями, пособия, социальные выплаты)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первоочередных расходов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(питание, медикаменты, коммунальные услуги, уплата налогов и т.д.)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государственной поддержки секторов экономики.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фонда оплаты труда,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учетом отчислений во внебюджетные фонды, а также межбюджетных трансфертов, передаваемых местным бюджетам, в бюджете на 2021 год дополнительно предусмотрено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3,3 млрд рублей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6378" y="74378"/>
            <a:ext cx="8944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Функциональная структура </a:t>
            </a:r>
            <a:r>
              <a:rPr lang="ru-RU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расходов</a:t>
            </a:r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</a:p>
          <a:p>
            <a:pPr algn="ctr" fontAlgn="t"/>
            <a:r>
              <a:rPr lang="ru-RU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республиканского бюджета</a:t>
            </a:r>
            <a:endParaRPr lang="ru-RU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01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170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63605" y="483646"/>
            <a:ext cx="1088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Garamond" panose="02020404030301010803" pitchFamily="18" charset="0"/>
              </a:rPr>
              <a:t>(млн рублей)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9880" y="131284"/>
            <a:ext cx="7918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Расходы </a:t>
            </a:r>
            <a:r>
              <a:rPr 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республиканского </a:t>
            </a:r>
            <a:r>
              <a:rPr lang="ru-RU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бюджета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73398"/>
              </p:ext>
            </p:extLst>
          </p:nvPr>
        </p:nvGraphicFramePr>
        <p:xfrm>
          <a:off x="105856" y="758168"/>
          <a:ext cx="8949793" cy="602685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491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7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Garamond" panose="02020404030301010803" pitchFamily="18" charset="0"/>
                        </a:rPr>
                        <a:t>Бюджет                                        на 2020 год                  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Garamond" panose="02020404030301010803" pitchFamily="18" charset="0"/>
                        </a:rPr>
                        <a:t>Бюджет                                        на 2021 год                  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Garamond" panose="02020404030301010803" pitchFamily="18" charset="0"/>
                        </a:rPr>
                        <a:t>Отношение проекта бюджета на 2021г. к </a:t>
                      </a:r>
                      <a:r>
                        <a:rPr lang="ru-RU" sz="1200" b="1" u="none" strike="noStrike" dirty="0" err="1">
                          <a:effectLst/>
                          <a:latin typeface="Garamond" panose="02020404030301010803" pitchFamily="18" charset="0"/>
                        </a:rPr>
                        <a:t>утвержд</a:t>
                      </a:r>
                      <a:r>
                        <a:rPr lang="ru-RU" sz="1200" b="1" u="none" strike="noStrike" dirty="0">
                          <a:effectLst/>
                          <a:latin typeface="Garamond" panose="02020404030301010803" pitchFamily="18" charset="0"/>
                        </a:rPr>
                        <a:t>. бюджету 2020г. (%)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Garamond" panose="02020404030301010803" pitchFamily="18" charset="0"/>
                        </a:rPr>
                        <a:t>Отклонение проекта </a:t>
                      </a:r>
                      <a:r>
                        <a:rPr lang="ru-RU" sz="1200" b="1" u="none" strike="noStrike" dirty="0" err="1">
                          <a:effectLst/>
                          <a:latin typeface="Garamond" panose="02020404030301010803" pitchFamily="18" charset="0"/>
                        </a:rPr>
                        <a:t>бюд-жета</a:t>
                      </a:r>
                      <a:r>
                        <a:rPr lang="ru-RU" sz="1200" b="1" u="none" strike="noStrike" dirty="0">
                          <a:effectLst/>
                          <a:latin typeface="Garamond" panose="02020404030301010803" pitchFamily="18" charset="0"/>
                        </a:rPr>
                        <a:t> на 2021г. от </a:t>
                      </a:r>
                      <a:r>
                        <a:rPr lang="ru-RU" sz="1200" b="1" u="none" strike="noStrike" dirty="0" err="1">
                          <a:effectLst/>
                          <a:latin typeface="Garamond" panose="02020404030301010803" pitchFamily="18" charset="0"/>
                        </a:rPr>
                        <a:t>утвержд</a:t>
                      </a:r>
                      <a:r>
                        <a:rPr lang="ru-RU" sz="1200" b="1" u="none" strike="noStrike" dirty="0">
                          <a:effectLst/>
                          <a:latin typeface="Garamond" panose="02020404030301010803" pitchFamily="18" charset="0"/>
                        </a:rPr>
                        <a:t>. бюджета на 2020 г.(+,-)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Расходы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138 556,5</a:t>
                      </a:r>
                    </a:p>
                  </a:txBody>
                  <a:tcPr marL="9525" marR="72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137 328,6</a:t>
                      </a:r>
                    </a:p>
                  </a:txBody>
                  <a:tcPr marL="9525" marR="72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99,1</a:t>
                      </a:r>
                    </a:p>
                  </a:txBody>
                  <a:tcPr marL="9525" marR="72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-1 227,8</a:t>
                      </a:r>
                    </a:p>
                  </a:txBody>
                  <a:tcPr marL="9525" marR="72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Фонд оплаты труда с начислениями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16 298,6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17 421,9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106,9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1 123,4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Питание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1 495,5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1 748,0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116,9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252,5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Медикаменты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1 384,5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1 501,1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108,4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116,6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Детские пособия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1 341,1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1 479,2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110,3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138,1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Стипендии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318,5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377,4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118,5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58,9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Коммунальные услуги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и связь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518,0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564,6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109,0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46,5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Меры</a:t>
                      </a:r>
                      <a:r>
                        <a:rPr lang="ru-RU" sz="12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социальной поддержки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отдельным категориям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граждан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1 262,0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1 274,4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101,0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12,4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Субсидии малообеспеченным гражданам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202,2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216,4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107,0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14,2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Денежные</a:t>
                      </a:r>
                      <a:r>
                        <a:rPr lang="ru-RU" sz="12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выплаты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специалистам на селе по оплате</a:t>
                      </a:r>
                      <a:r>
                        <a:rPr lang="ru-RU" sz="12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ЖКУ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851,1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908,0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106,7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56,9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ТФОМС 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15 359,8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16 023,1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663,3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Резервные фонды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Правительства РД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200,0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200,0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Финансовая помощь бюджетам муниципальных образований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36 301,2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38 143,4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105,1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1 842,2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Дорожный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фонд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9 765,0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9 986,4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102,3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221,4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6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Расходы за счет субвенций, субсидий и иных межбюджетных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трансфертов из федерального бюджета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28 931,7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21 012,1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72,6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-7 919,6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66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Доля</a:t>
                      </a:r>
                      <a:r>
                        <a:rPr lang="ru-RU" sz="12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республиканского бюджета </a:t>
                      </a:r>
                      <a:r>
                        <a:rPr lang="ru-RU" sz="1200" b="1" u="none" strike="noStrike" baseline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к </a:t>
                      </a:r>
                      <a:r>
                        <a:rPr lang="ru-RU" sz="1200" b="1" u="none" strike="noStrike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субсидиям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из федерального бюджета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870,9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1 139,7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130,9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268,9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Республиканская инвестиционная программа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8 920,4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9 445,7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105,9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525,4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Остальные расходы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58" marR="72000" marT="655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14 536,0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15 887,3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109,3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1 351,3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970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170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7618" y="222724"/>
            <a:ext cx="7918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Расходы </a:t>
            </a:r>
            <a:r>
              <a:rPr 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республиканского </a:t>
            </a:r>
            <a:r>
              <a:rPr lang="ru-RU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819" y="836262"/>
            <a:ext cx="8786552" cy="54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заработной платы соответствует положениям, определенным на федеральном уровне, в том числе: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повышение минимального размера оплаты труда (МРОТ) с 1 января 2021 года с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12 130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12 792 рублей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с приростом на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5,5 проц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что является обязательным для всех работодателей.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этой позиции дополнительные расходы составили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568 млн рублей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сохранение в 2021 году установленных «майскими» указами Президента Российской Федерации целевых показателей повышения оплаты труда работников в сфере образования, здравоохранения, культуры и социального обслуживания, что потребовало дополнительно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757 млн рублей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расходов рассчитан исходя из роста прогнозной среднемесячной заработной платы наемных работников в организациях, у индивидуальных предпринимателей и физических лиц республики на 2021 год на 1,1 проц. – с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24 043 до 24 301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рубля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индексация заработной платы работников, на которых не распространяются «майские» указы Президента России – на поддержание в 2021 году индексации на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3,0 проц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с 1 октября 2020 года, а также в связи с повышением окладов по отдельным категориям работников в целях снижения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внутрирегиональной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дифференциации в оплате труда, и на прирост учреждений дополнительно предусмотрено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 млрд 150 млн рублей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06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43646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450" y="69730"/>
            <a:ext cx="8681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Дополнительные расходы на </a:t>
            </a:r>
            <a: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повышение</a:t>
            </a:r>
            <a:r>
              <a:rPr lang="en-US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оплаты 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труда работников бюджетной сферы </a:t>
            </a:r>
            <a: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на 2021 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262075"/>
              </p:ext>
            </p:extLst>
          </p:nvPr>
        </p:nvGraphicFramePr>
        <p:xfrm>
          <a:off x="154825" y="1405838"/>
          <a:ext cx="8874475" cy="488689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491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Сумма</a:t>
                      </a:r>
                      <a:endParaRPr lang="ru-RU" sz="14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3 340,8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Повышение оплаты труда "указных" категорий работников</a:t>
                      </a:r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/>
                      </a:r>
                      <a:b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</a:t>
                      </a:r>
                      <a:r>
                        <a:rPr lang="ru-RU" sz="14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1 января 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2021 </a:t>
                      </a:r>
                      <a:r>
                        <a:rPr lang="ru-RU" sz="14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года исходя из роста прогнозной средней заработной платы по республике на 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2021 </a:t>
                      </a:r>
                      <a:r>
                        <a:rPr lang="ru-RU" sz="14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год 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 1,1 </a:t>
                      </a:r>
                      <a:r>
                        <a:rPr lang="ru-RU" sz="14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% 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 24 </a:t>
                      </a:r>
                      <a:r>
                        <a:rPr lang="ru-RU" sz="14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043 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рублей до 24 300,5 рублей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756,6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852">
                <a:tc>
                  <a:txBody>
                    <a:bodyPr/>
                    <a:lstStyle/>
                    <a:p>
                      <a:pPr marL="0" marR="0" lvl="0" indent="0" algn="just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Повышение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</a:t>
                      </a:r>
                      <a:r>
                        <a:rPr lang="ru-RU" sz="14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1 января 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2021 </a:t>
                      </a:r>
                      <a:r>
                        <a:rPr lang="ru-RU" sz="14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года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МРОТ на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5,5 процента</a:t>
                      </a:r>
                    </a:p>
                    <a:p>
                      <a:pPr marL="0" marR="0" lvl="0" indent="0" algn="just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 12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130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рублей до 12 792 рублей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567,6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6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Увеличение расходов на оплату труда в целях поддержания </a:t>
                      </a:r>
                    </a:p>
                    <a:p>
                      <a:pPr algn="l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 2021 году зарплаты иных категорий работников с учетом индексации </a:t>
                      </a:r>
                    </a:p>
                    <a:p>
                      <a:pPr algn="l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 1 октября 2020 года на 3 процента, а также в связи с открытием новых учреждений и увеличением окладов по отдельным категориям работников в целях снижения внутрирегиональной дифференциации в оплате труда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1 148,6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005">
                <a:tc>
                  <a:txBody>
                    <a:bodyPr/>
                    <a:lstStyle/>
                    <a:p>
                      <a:pPr marL="0" marR="0" lvl="0" indent="0" algn="just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Увеличение расходов на оплату труда в связи с приростом учащихся </a:t>
                      </a:r>
                    </a:p>
                    <a:p>
                      <a:pPr marL="0" marR="0" lvl="0" indent="0" algn="just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 14,7 тыс. чел. и, соответственно, 574-х классов-комплектов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659,2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54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Увеличение расходов на оплату труда в связи с увеличением поваров пищеблоков общеобразовательных учреждений на 1 016,0 штатных единиц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208,8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773644" y="1081435"/>
            <a:ext cx="12057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Garamond" panose="02020404030301010803" pitchFamily="18" charset="0"/>
              </a:rPr>
              <a:t>(млн рублей)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-2465" y="29627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</a:t>
            </a:r>
            <a:r>
              <a:rPr lang="ru-RU" sz="1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10</a:t>
            </a:r>
            <a:endParaRPr 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36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3646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7314" y="372942"/>
            <a:ext cx="7129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Расходы по национальным проектам</a:t>
            </a:r>
            <a:endParaRPr lang="ru-RU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4567" y="1233144"/>
            <a:ext cx="877824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согласно уточненным данным Министерства образования и науки: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связи с приростом учащихся с 1 сентября текущего года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(2020/2021 учебный год)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14,7 тысяч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и, соответственно, дополнительных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574-х классов-комплектов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расходы государственного стандарта в общем образовании увеличены на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659 млн рублей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уточненный штат работников пищеблоков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(поваров)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обеспечивающих горячее питание в 1-4 классах школ, общая численность которых заявлена с приростом на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 проц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(+1 016 единиц)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составила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 тыс. 107 штатных единиц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всего предусмотрено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637 млн рублей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дополнительно –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209 млн рублей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учтены в составе целевых дотаций, передаваемых местным бюджетам.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планировании расходов на 2021 год учтена </a:t>
            </a:r>
            <a:r>
              <a:rPr lang="ru-RU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индексация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стипендиального фонда с 1 сентября 2021 года на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3,7 проц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студентов, обучающихся в организациях, осуществляющих образовательную деятельность по основным профессиональным образовательным программам;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2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инфляции расходов на социальное обеспечение населения с 1 января 2021 года – на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3,7 проц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 2022 и в 2023 годах –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(ежегодно)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4,0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процента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85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439081"/>
              </p:ext>
            </p:extLst>
          </p:nvPr>
        </p:nvGraphicFramePr>
        <p:xfrm>
          <a:off x="121378" y="1053567"/>
          <a:ext cx="8917424" cy="553812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92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63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55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Наименование </a:t>
                      </a:r>
                      <a:endParaRPr lang="ru-RU" sz="1400" b="1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национального </a:t>
                      </a:r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2020 </a:t>
                      </a:r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2021 </a:t>
                      </a:r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Отклонение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Garamond" panose="02020404030301010803" pitchFamily="18" charset="0"/>
                        </a:rPr>
                        <a:t> Федеральный бюджет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 smtClean="0">
                          <a:effectLst/>
                          <a:latin typeface="Garamond" panose="02020404030301010803" pitchFamily="18" charset="0"/>
                        </a:rPr>
                        <a:t>Республи-канский</a:t>
                      </a:r>
                      <a:r>
                        <a:rPr lang="ru-RU" sz="11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100" b="1" u="none" strike="noStrike" dirty="0">
                          <a:effectLst/>
                          <a:latin typeface="Garamond" panose="02020404030301010803" pitchFamily="18" charset="0"/>
                        </a:rPr>
                        <a:t>бюджет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Garamond" panose="02020404030301010803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Garamond" panose="02020404030301010803" pitchFamily="18" charset="0"/>
                        </a:rPr>
                        <a:t> Федеральный бюджет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effectLst/>
                          <a:latin typeface="Garamond" panose="02020404030301010803" pitchFamily="18" charset="0"/>
                        </a:rPr>
                        <a:t>Республи-канский</a:t>
                      </a:r>
                      <a:r>
                        <a:rPr lang="ru-RU" sz="1100" b="1" u="none" strike="noStrike" dirty="0">
                          <a:effectLst/>
                          <a:latin typeface="Garamond" panose="02020404030301010803" pitchFamily="18" charset="0"/>
                        </a:rPr>
                        <a:t> бюджет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Garamond" panose="02020404030301010803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518" marT="351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4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15 335,7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1 420,3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16 756,0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9 079,5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1 745,4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10 824,9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-5 931,1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"Здравоохранение"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3 223,1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194,0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3 417,1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1 074,1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134,0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1 208,1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-2 208,9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"Образование"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3 502,7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51,0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3 553,7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847,4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11,1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858,5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-2 695,1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"Демография"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5 504,9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27,3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5 532,2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4 212,9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4 217,3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-1 314,8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"Жилье и городская среда"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1 968,8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64,3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2 033,1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850,1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8,6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858,7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-1 174,4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7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"Производительность труда и поддержка занятости"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0,00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0,00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0,00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"Культура"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132,5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66,7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199,2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209,5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102,3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311,7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112,6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"Цифровая экономика"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4,6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4,6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37,6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39,6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34,9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"Экология"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41,6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41,6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928,2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9,6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937,8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896,2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53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"Малое и среднее предпринимательство и поддержка индивидуальной предпринимательской инициативы"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235,6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238,0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209,8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2,1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211,9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-26,0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17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"Безопасные и качественные автомобильные дороги"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680,0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1 014,2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1 694,2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680,0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1 470,9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2 150,9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456,7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66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"Международная кооперация и экспорт"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42,0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0,4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42,4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30,0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0,3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30,3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-12,1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518" marR="36000" marT="351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76386" y="758122"/>
            <a:ext cx="10583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Garamond" panose="02020404030301010803" pitchFamily="18" charset="0"/>
              </a:rPr>
              <a:t>(млн рублей)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3646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0565" y="156811"/>
            <a:ext cx="7129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Расходы по национальным проектам</a:t>
            </a:r>
            <a:endParaRPr lang="ru-RU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47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43646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14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870" y="328959"/>
            <a:ext cx="8347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Расходы на социальное обеспечение населения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465" y="29627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</a:t>
            </a:r>
            <a:r>
              <a:rPr lang="ru-RU" sz="1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12</a:t>
            </a:r>
            <a:endParaRPr 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571" y="942200"/>
            <a:ext cx="8611986" cy="5520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indent="450215" algn="just">
              <a:lnSpc>
                <a:spcPts val="24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Общий объем 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социальных расходов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связанных с выплатами населению, предусмотрен в сумме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16,9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R="36195" indent="450215" algn="just">
              <a:lnSpc>
                <a:spcPts val="24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Из них:</a:t>
            </a:r>
          </a:p>
          <a:p>
            <a:pPr marR="36195" indent="450215" algn="just">
              <a:lnSpc>
                <a:spcPts val="24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на осуществление мер социальной поддержки граждан, имеющих детей, с учетом передаваемых федеральных средств </a:t>
            </a:r>
            <a:r>
              <a:rPr lang="ru-RU" sz="1400" i="1" dirty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(9,1 млрд рублей)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11,6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в том числе: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36195" indent="450215" algn="just">
              <a:lnSpc>
                <a:spcPts val="2400"/>
              </a:lnSpc>
              <a:spcAft>
                <a:spcPts val="0"/>
              </a:spcAft>
            </a:pP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– за счет субвенций из федерального бюджета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R="36195" indent="450215" algn="just">
              <a:lnSpc>
                <a:spcPts val="24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5,2 млрд рублей – на выплату пособий лицам на случай временной нетрудоспособности и в связи с материнством;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36195" indent="450215" algn="just">
              <a:lnSpc>
                <a:spcPts val="24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3,8 млрд рублей – на ежемесячные выплаты в связи с рождением (усыновлением) первого ребенка;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36195" indent="450215" algn="just">
              <a:lnSpc>
                <a:spcPts val="2400"/>
              </a:lnSpc>
              <a:spcAft>
                <a:spcPts val="600"/>
              </a:spcAft>
            </a:pP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– а также за счет республиканского бюджета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1,5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– на ежемесячные детские пособия;</a:t>
            </a:r>
          </a:p>
          <a:p>
            <a:pPr marR="36195" indent="450215" algn="just">
              <a:lnSpc>
                <a:spcPts val="2400"/>
              </a:lnSpc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в виде ежемесячных денежных выплат отдельным льготным категориям гражданам, в том числе по оплате жилищно-коммунальных услуг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(ЖКУ)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3,1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млрд рублей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из них за счет федерального бюджета –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0,8 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R="36195" indent="450215" algn="just">
              <a:lnSpc>
                <a:spcPts val="2400"/>
              </a:lnSpc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3)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на лекарственное обеспечение граждан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1,6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том числе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1,1 млрд рублей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республиканские средства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marR="36195" indent="450215" algn="just">
              <a:lnSpc>
                <a:spcPts val="2400"/>
              </a:lnSpc>
              <a:spcAft>
                <a:spcPts val="12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4)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на социальные выплаты гражданам, признанным безработными, за счет федеральной субвенции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0,6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45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43646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14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9750" y="312333"/>
            <a:ext cx="8347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Расходы на социальное обеспечение населения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602777"/>
              </p:ext>
            </p:extLst>
          </p:nvPr>
        </p:nvGraphicFramePr>
        <p:xfrm>
          <a:off x="83408" y="1569212"/>
          <a:ext cx="8931119" cy="402845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83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5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0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2020 год</a:t>
                      </a:r>
                    </a:p>
                  </a:txBody>
                  <a:tcPr marL="72000" marR="7200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72000" marR="7200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Темп 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роста (%)</a:t>
                      </a:r>
                    </a:p>
                  </a:txBody>
                  <a:tcPr marL="72000" marR="7200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933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Всего,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из них: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16 387,7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16 875,8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103,0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98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Меры социальной поддержки граждан, имеющих детей, в том числе: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  <a:r>
                        <a:rPr lang="ru-RU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756,9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11 590,5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107,7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государственные пособия лицам, не подлежащим обязательному социальному страхованию на случай временной нетрудоспособности и в связи с материнством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4 497,3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5 182,0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115,2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2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ежемесячные </a:t>
                      </a:r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выплаты в связи с рождением (усыновлением) первого ребенка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3 846,1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3 838,9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99,8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4123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Ежемесячные денежные выплаты, в том числе по оплате ЖКУ, отдельным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льготным категориям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граждан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018,7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3 074,8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101,9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101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Лекарственное обеспечение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1 463,0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1 583,1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108,2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70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Социальные выплаты безработным гражданам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786,1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596,3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75,9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778405" y="1236497"/>
            <a:ext cx="10583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Garamond" panose="02020404030301010803" pitchFamily="18" charset="0"/>
              </a:rPr>
              <a:t>(млн рублей)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465" y="29627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</a:t>
            </a:r>
            <a:r>
              <a:rPr lang="ru-RU" sz="1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12</a:t>
            </a:r>
            <a:endParaRPr 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8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517" y="108066"/>
            <a:ext cx="8888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Основные макроэкономические параметры </a:t>
            </a:r>
            <a:endParaRPr lang="ru-RU" sz="2400" b="1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республиканского 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бюджета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97645" y="5544682"/>
            <a:ext cx="1606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Garamond" panose="02020404030301010803" pitchFamily="18" charset="0"/>
              </a:rPr>
              <a:t>101,4 млрд рублей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3780" y="3461778"/>
            <a:ext cx="2042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  <a:latin typeface="Garamond" panose="02020404030301010803" pitchFamily="18" charset="0"/>
              </a:rPr>
              <a:t>216,6 </a:t>
            </a:r>
            <a:r>
              <a:rPr lang="ru-RU" sz="1400" b="1" dirty="0">
                <a:solidFill>
                  <a:prstClr val="white"/>
                </a:solidFill>
                <a:latin typeface="Garamond" panose="02020404030301010803" pitchFamily="18" charset="0"/>
              </a:rPr>
              <a:t>млрд 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15067"/>
              </p:ext>
            </p:extLst>
          </p:nvPr>
        </p:nvGraphicFramePr>
        <p:xfrm>
          <a:off x="230381" y="4231176"/>
          <a:ext cx="8473045" cy="183711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53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8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8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Garamond" panose="02020404030301010803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3600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  <a:latin typeface="Garamond" panose="02020404030301010803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3600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46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Темп роста валового регионального продукта (% к предыдущему году в сопоставимых ценах)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3600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102,4 %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79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Индекс  потребительских цен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3600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104,2 %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7817" y="941342"/>
            <a:ext cx="863692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Работа над проектом бюджета проводилась совместно с главными распорядителями бюджетных средств, с участием главных администраторов доходов, в том числе – Управлением Федеральной налоговой службы, а также во взаимодействии с соответствующими структурами и руководством Правительства, профильными Комитетами Народного Собрания, Счетной палатой. 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Главная задача для всех участников бюджетного процесса – это достижение обозначенных Президентом России целей и безусловное выполнение принятых социальных обязательств, даже в случае замедления темпов поступления налоговых и неналоговых доходов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качестве исходных данных на 2021 год учтены следующие экономические показатели: 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валовый региональный продукт в объеме 728,5 млрд рублей или 102,4 проц. к оценке 2020 года в сопоставимых ценах; 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индекс потребительских цен к предыдущему году – 104,2 проц.; 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рост фонда заработной платы – 110,6 процента. </a:t>
            </a:r>
          </a:p>
          <a:p>
            <a:pPr indent="450215" algn="just">
              <a:spcAft>
                <a:spcPts val="6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6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43646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14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0367" y="445336"/>
            <a:ext cx="8634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Обеспечение жильем </a:t>
            </a:r>
            <a: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отдельной</a:t>
            </a:r>
            <a:r>
              <a:rPr lang="en-US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категории 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граждан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1071" y="1344575"/>
            <a:ext cx="867017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Значительные средства предусмотрены на 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решение жилищных проблем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в том числе: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на обеспечение жильем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детей-сирот и детей, оставшихся без попечения родителей,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282 млн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(республиканский – 150, федеральный – 132)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 инвалидов первой категории и семей с детьми инвалидами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300 млн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indent="457200" algn="just">
              <a:lnSpc>
                <a:spcPct val="150000"/>
              </a:lnSpc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на улучшение жилищных условий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indent="457200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– инвалидов и ветеранов боевых действий в Афганистане, членов семей погибших (умерших) инвалидов и ветеранов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(федеральный закон от 12.01.1995 № 5-ФЗ)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за счет федерального бюджета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51 млн рублей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 в равной сумме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(51 млн)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– на предоставление доплаты на приобретение жилья вышеуказанным категориям граждан за счет республиканского бюджета,</a:t>
            </a:r>
          </a:p>
          <a:p>
            <a:pPr indent="540385" algn="just">
              <a:lnSpc>
                <a:spcPct val="150000"/>
              </a:lnSpc>
              <a:spcAft>
                <a:spcPts val="12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а также отдельных категорий граждан, установленных Федеральным законом «О социальной защите инвалидов в Российской Федерации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 млн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138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43646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14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3495" y="162704"/>
            <a:ext cx="8634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Обеспечение жильем отдельной </a:t>
            </a:r>
          </a:p>
          <a:p>
            <a:pPr algn="ctr" fontAlgn="ctr"/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категории граждан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60930" y="1205091"/>
            <a:ext cx="12057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Garamond" panose="02020404030301010803" pitchFamily="18" charset="0"/>
              </a:rPr>
              <a:t>(млн рублей)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263834"/>
              </p:ext>
            </p:extLst>
          </p:nvPr>
        </p:nvGraphicFramePr>
        <p:xfrm>
          <a:off x="234669" y="1482412"/>
          <a:ext cx="8743028" cy="473227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633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6000" marR="7200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Сумма</a:t>
                      </a:r>
                      <a:endParaRPr lang="ru-RU" sz="14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6000" marR="7200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Всего</a:t>
                      </a:r>
                    </a:p>
                  </a:txBody>
                  <a:tcPr marL="36000" marR="72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783,6</a:t>
                      </a:r>
                    </a:p>
                  </a:txBody>
                  <a:tcPr marL="36000" marR="72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5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Обеспечение жильем инвалидов </a:t>
                      </a:r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группы</a:t>
                      </a:r>
                    </a:p>
                  </a:txBody>
                  <a:tcPr marL="36000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300,0</a:t>
                      </a:r>
                    </a:p>
                  </a:txBody>
                  <a:tcPr marL="36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3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Обеспечение жильем детей-сирот и детей оставшихся без попечения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родителей (в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т.ч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. за счет средств федерального бюджета – 131,8 млн рублей) – 340 получателей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6000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281,8</a:t>
                      </a:r>
                    </a:p>
                  </a:txBody>
                  <a:tcPr marL="36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Инвалиды, семьи имеющие детей инвалидов</a:t>
                      </a:r>
                    </a:p>
                  </a:txBody>
                  <a:tcPr marL="36000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66,6</a:t>
                      </a:r>
                    </a:p>
                  </a:txBody>
                  <a:tcPr marL="36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2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Ветераны боевых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действий – Афганцы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(в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т.ч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. за счет средств федерального бюджета – 50,9 млн рублей)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6000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101,8</a:t>
                      </a:r>
                    </a:p>
                  </a:txBody>
                  <a:tcPr marL="36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Обеспечение жильем госслужащих</a:t>
                      </a:r>
                    </a:p>
                  </a:txBody>
                  <a:tcPr marL="36000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26,4</a:t>
                      </a:r>
                    </a:p>
                  </a:txBody>
                  <a:tcPr marL="36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509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963" y="327963"/>
            <a:ext cx="8114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«Социальная поддержка граждан»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63940" y="1072919"/>
            <a:ext cx="1213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Garamond" panose="02020404030301010803" pitchFamily="18" charset="0"/>
              </a:rPr>
              <a:t>(млн рублей)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82" y="20186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937327"/>
              </p:ext>
            </p:extLst>
          </p:nvPr>
        </p:nvGraphicFramePr>
        <p:xfrm>
          <a:off x="175849" y="1422260"/>
          <a:ext cx="8887892" cy="485524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440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3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536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Меры социальной поддержки населения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Численность получателей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695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Единовременные пособия при рождении ребенка и ежемесячные пособия по уходу за ребенком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78 682</a:t>
                      </a: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Times New Roman" panose="02020603050405020304" pitchFamily="18" charset="0"/>
                        </a:rPr>
                        <a:t>5 181,9</a:t>
                      </a: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283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Ежемесячные выплаты в связи с рождением (усыновлением) первого ребенка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29 300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3 838,8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338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Ежемесячное пособие на ребенка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480 496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1 479,1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522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Меры социальной поддержки специалистам на селе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63 250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907,9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062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Меры социальной поддержки ветеранам труда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69 000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780,2</a:t>
                      </a: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614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Меры социальной поддержки многодетным семьям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28 273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321,8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196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Субсидии на оплату жилого помещения </a:t>
                      </a:r>
                    </a:p>
                    <a:p>
                      <a:pPr marL="180000" algn="l" rtl="0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и коммунальных услуг</a:t>
                      </a:r>
                    </a:p>
                  </a:txBody>
                  <a:tcPr marL="3337" marR="3337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13 964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216,4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231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9776" y="162293"/>
            <a:ext cx="8114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«Социальная поддержка граждан»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30195" y="685358"/>
            <a:ext cx="1213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Garamond" panose="02020404030301010803" pitchFamily="18" charset="0"/>
              </a:rPr>
              <a:t>(млн рублей)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82" y="20186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62325"/>
              </p:ext>
            </p:extLst>
          </p:nvPr>
        </p:nvGraphicFramePr>
        <p:xfrm>
          <a:off x="183942" y="1006278"/>
          <a:ext cx="8887889" cy="556121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20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3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3751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Меры социальной поддержки населения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Численность получателей </a:t>
                      </a:r>
                    </a:p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в 2020 г.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Численность получателей </a:t>
                      </a:r>
                      <a:endParaRPr lang="ru-RU" sz="1400" b="1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в 2021 г.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+mn-cs"/>
                        </a:rPr>
                        <a:t>Сумма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+mn-cs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+mn-cs"/>
                        </a:rPr>
                        <a:t>на 2020 г.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Сумма </a:t>
                      </a:r>
                    </a:p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на 2021 г.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230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Единовременные пособия при рождении ребенка и ежемесячные пособия по уходу за ребенком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86 535</a:t>
                      </a: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78 682</a:t>
                      </a: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Times New Roman" panose="02020603050405020304" pitchFamily="18" charset="0"/>
                        </a:rPr>
                        <a:t>4 497,3</a:t>
                      </a: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Times New Roman" panose="02020603050405020304" pitchFamily="18" charset="0"/>
                        </a:rPr>
                        <a:t>5 181,9</a:t>
                      </a: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75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Ежемесячные выплаты в связи </a:t>
                      </a:r>
                      <a:endParaRPr lang="ru-RU" sz="1400" b="1" u="none" strike="noStrike" dirty="0" smtClean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180000" algn="l" rtl="0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рождением (усыновлением) </a:t>
                      </a:r>
                      <a:endParaRPr lang="ru-RU" sz="1400" b="1" u="none" strike="noStrike" dirty="0" smtClean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180000" algn="l" rtl="0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первого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ребенка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25 578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29 300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3 846,1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3 838,8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60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Ежемесячное пособие на ребенка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467 525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480 496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1 341,1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1 479,1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38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Меры социальной поддержки специалистам на селе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61 746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63 250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851,1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907,9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63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Меры социальной поддержки </a:t>
                      </a:r>
                      <a:endParaRPr lang="ru-RU" sz="1400" b="1" u="none" strike="noStrike" dirty="0" smtClean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180000" algn="l" rtl="0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ветеранам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труда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71 060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69 000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783,2</a:t>
                      </a: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780,2</a:t>
                      </a: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766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Меры социальной поддержки многодетным семьям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25 628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28 273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297,0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321,8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337" marT="333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0099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Субсидии на оплату жилого помещения </a:t>
                      </a:r>
                    </a:p>
                    <a:p>
                      <a:pPr marL="180000" algn="l" rtl="0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и коммунальных услуг</a:t>
                      </a:r>
                    </a:p>
                  </a:txBody>
                  <a:tcPr marL="3337" marR="3337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13 813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13 964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202,2</a:t>
                      </a: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216,4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7" marR="30032" marT="333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017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extBox 8"/>
          <p:cNvSpPr txBox="1">
            <a:spLocks noChangeArrowheads="1"/>
          </p:cNvSpPr>
          <p:nvPr/>
        </p:nvSpPr>
        <p:spPr bwMode="auto">
          <a:xfrm>
            <a:off x="0" y="42863"/>
            <a:ext cx="1084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cs typeface="Arial" charset="0"/>
              </a:rPr>
              <a:t>Слайд  </a:t>
            </a:r>
          </a:p>
        </p:txBody>
      </p:sp>
      <p:sp>
        <p:nvSpPr>
          <p:cNvPr id="191490" name="Прямоугольник 3"/>
          <p:cNvSpPr>
            <a:spLocks noChangeArrowheads="1"/>
          </p:cNvSpPr>
          <p:nvPr/>
        </p:nvSpPr>
        <p:spPr bwMode="auto">
          <a:xfrm>
            <a:off x="661988" y="458788"/>
            <a:ext cx="8113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FF0000"/>
                </a:solidFill>
                <a:latin typeface="Garamond" pitchFamily="18" charset="0"/>
              </a:rPr>
              <a:t>Расходы на содержание органов государственной власти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3950" y="1275601"/>
            <a:ext cx="8462355" cy="50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Расходы на содержание органов государственной власти республики учитывают снижение установленного распоряжением Правительства Российской Федерации </a:t>
            </a:r>
            <a:r>
              <a:rPr lang="ru-RU" sz="1400" i="1" spc="-1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(12.12.2019 № 3013-р)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норматива их формирования </a:t>
            </a:r>
            <a:r>
              <a:rPr lang="ru-RU" sz="1400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1400" b="1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10,2 проц</a:t>
            </a:r>
            <a:r>
              <a:rPr lang="ru-RU" sz="1400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. – в </a:t>
            </a:r>
            <a:r>
              <a:rPr lang="ru-RU" sz="1400" b="1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2020 году</a:t>
            </a:r>
            <a:r>
              <a:rPr lang="ru-RU" sz="1400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1400" b="1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8,6 проц</a:t>
            </a:r>
            <a:r>
              <a:rPr lang="ru-RU" sz="1400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. – в проекте на </a:t>
            </a:r>
            <a:r>
              <a:rPr lang="ru-RU" sz="1400" b="1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2021 год</a:t>
            </a:r>
            <a:r>
              <a:rPr lang="ru-RU" sz="1400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1200"/>
              </a:spcAft>
            </a:pPr>
            <a:r>
              <a:rPr lang="ru-RU" sz="1400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акже по отношению к 2020 году расходы учитывают завершение мероприятий по упразднению территориальных органов социальной защиты и создание на их базе государственных казенных учреждений.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1200"/>
              </a:spcAft>
            </a:pP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Следует отметить, что при формировании бюджета приняты во внимание предложения главных распорядителей бюджетных средств о направлении экономии по результатам оптимизационных мероприятий – на решение приоритетных вопросов.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1200"/>
              </a:spcAft>
            </a:pP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уровне текущего года или в суммах по </a:t>
            </a:r>
            <a:r>
              <a:rPr lang="ru-RU" sz="14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100 млн рублей</a:t>
            </a:r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предусмотрены средства на создание резервных фондов: Правительства Республики Дагестан и по предупреждению и ликвидации чрезвычайных ситуаций и последствий стихийных бедствий.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Соблюден принцип формирования бюджетов на основе государственных программ с учетом обоснования бюджетных ассигнований на этапе их формирования, что обеспечивает участие республики в реализации национальных проектов.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7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8000D52A-3AD4-4E38-8A06-871D443FC924}"/>
              </a:ext>
            </a:extLst>
          </p:cNvPr>
          <p:cNvSpPr/>
          <p:nvPr/>
        </p:nvSpPr>
        <p:spPr>
          <a:xfrm>
            <a:off x="345187" y="2796739"/>
            <a:ext cx="5355772" cy="2671355"/>
          </a:xfrm>
          <a:prstGeom prst="roundRect">
            <a:avLst>
              <a:gd name="adj" fmla="val 395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Garamond" panose="02020404030301010803" pitchFamily="18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B0B04302-4B6C-49C3-8C6F-1A6863913838}"/>
              </a:ext>
            </a:extLst>
          </p:cNvPr>
          <p:cNvSpPr/>
          <p:nvPr/>
        </p:nvSpPr>
        <p:spPr>
          <a:xfrm>
            <a:off x="345187" y="1731885"/>
            <a:ext cx="5355772" cy="777170"/>
          </a:xfrm>
          <a:prstGeom prst="roundRect">
            <a:avLst>
              <a:gd name="adj" fmla="val 111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Garamond" panose="020204040303010108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07" y="1443477"/>
            <a:ext cx="2473179" cy="2473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02" y="3542136"/>
            <a:ext cx="2260139" cy="22081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9449" y="174413"/>
            <a:ext cx="8454752" cy="1200329"/>
          </a:xfrm>
          <a:prstGeom prst="rect">
            <a:avLst/>
          </a:prstGeom>
          <a:effectLst>
            <a:glow rad="38100">
              <a:schemeClr val="bg1"/>
            </a:glow>
          </a:effectLst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Укрепление материально-технической базы </a:t>
            </a:r>
            <a:endParaRPr lang="ru-RU" altLang="ru-RU" sz="2400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медицинских </a:t>
            </a:r>
            <a:r>
              <a:rPr lang="ru-RU" alt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организаций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Оснащение медицинских организаций </a:t>
            </a:r>
            <a:r>
              <a:rPr lang="ru-RU" altLang="ru-RU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оборудованием</a:t>
            </a:r>
            <a:endParaRPr lang="ru-RU" altLang="ru-RU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6C89F27-3753-4F3D-BEC5-370E4A5C4108}"/>
              </a:ext>
            </a:extLst>
          </p:cNvPr>
          <p:cNvSpPr/>
          <p:nvPr/>
        </p:nvSpPr>
        <p:spPr>
          <a:xfrm>
            <a:off x="499449" y="1804093"/>
            <a:ext cx="2413565" cy="60792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Garamond" panose="02020404030301010803" pitchFamily="18" charset="0"/>
              </a:rPr>
              <a:t>Всего единиц оборудования</a:t>
            </a:r>
          </a:p>
          <a:p>
            <a:pPr algn="ctr"/>
            <a:r>
              <a:rPr lang="ru-RU" sz="2100" b="1" dirty="0">
                <a:solidFill>
                  <a:srgbClr val="FFFF00"/>
                </a:solidFill>
                <a:latin typeface="Garamond" panose="02020404030301010803" pitchFamily="18" charset="0"/>
              </a:rPr>
              <a:t>152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5025663-4E8E-4213-882E-39F4CFC9CC8F}"/>
              </a:ext>
            </a:extLst>
          </p:cNvPr>
          <p:cNvSpPr/>
          <p:nvPr/>
        </p:nvSpPr>
        <p:spPr>
          <a:xfrm>
            <a:off x="3098710" y="1803144"/>
            <a:ext cx="2466065" cy="60792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Garamond" panose="02020404030301010803" pitchFamily="18" charset="0"/>
              </a:rPr>
              <a:t>Общая сумма средств</a:t>
            </a:r>
          </a:p>
          <a:p>
            <a:pPr algn="ctr"/>
            <a:r>
              <a:rPr lang="ru-RU" sz="2100" b="1" dirty="0">
                <a:solidFill>
                  <a:srgbClr val="002060"/>
                </a:solidFill>
                <a:latin typeface="Garamond" panose="02020404030301010803" pitchFamily="18" charset="0"/>
              </a:rPr>
              <a:t>600 млн руб.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6AF445B-011B-40BB-8240-592A5FCCB832}"/>
              </a:ext>
            </a:extLst>
          </p:cNvPr>
          <p:cNvSpPr/>
          <p:nvPr/>
        </p:nvSpPr>
        <p:spPr>
          <a:xfrm>
            <a:off x="499449" y="3837473"/>
            <a:ext cx="2413564" cy="60792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Garamond" panose="02020404030301010803" pitchFamily="18" charset="0"/>
              </a:rPr>
              <a:t>Больницы</a:t>
            </a:r>
          </a:p>
          <a:p>
            <a:pPr algn="ctr"/>
            <a:r>
              <a:rPr lang="ru-RU" sz="2100" b="1" dirty="0">
                <a:solidFill>
                  <a:srgbClr val="FFFF00"/>
                </a:solidFill>
                <a:latin typeface="Garamond" panose="02020404030301010803" pitchFamily="18" charset="0"/>
              </a:rPr>
              <a:t>51 </a:t>
            </a:r>
            <a:r>
              <a:rPr lang="ru-RU" sz="2100" b="1" dirty="0">
                <a:solidFill>
                  <a:srgbClr val="002060"/>
                </a:solidFill>
                <a:latin typeface="Garamond" panose="02020404030301010803" pitchFamily="18" charset="0"/>
              </a:rPr>
              <a:t>(200 млн руб.)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F10223D-8895-4340-9EA9-7AD5D71CB473}"/>
              </a:ext>
            </a:extLst>
          </p:cNvPr>
          <p:cNvSpPr/>
          <p:nvPr/>
        </p:nvSpPr>
        <p:spPr>
          <a:xfrm>
            <a:off x="3098710" y="4737595"/>
            <a:ext cx="2413564" cy="60792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Garamond" panose="02020404030301010803" pitchFamily="18" charset="0"/>
              </a:rPr>
              <a:t>Другие организации</a:t>
            </a:r>
          </a:p>
          <a:p>
            <a:pPr algn="ctr"/>
            <a:r>
              <a:rPr lang="ru-RU" sz="2100" b="1" dirty="0">
                <a:solidFill>
                  <a:srgbClr val="FFFF00"/>
                </a:solidFill>
                <a:latin typeface="Garamond" panose="02020404030301010803" pitchFamily="18" charset="0"/>
              </a:rPr>
              <a:t>23 </a:t>
            </a:r>
            <a:r>
              <a:rPr lang="ru-RU" sz="2100" b="1" dirty="0">
                <a:solidFill>
                  <a:srgbClr val="002060"/>
                </a:solidFill>
                <a:latin typeface="Garamond" panose="02020404030301010803" pitchFamily="18" charset="0"/>
              </a:rPr>
              <a:t>(90 млн руб.)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95144511-D5EF-4F58-9705-D6C1AFA4E2CB}"/>
              </a:ext>
            </a:extLst>
          </p:cNvPr>
          <p:cNvSpPr/>
          <p:nvPr/>
        </p:nvSpPr>
        <p:spPr>
          <a:xfrm>
            <a:off x="3102595" y="3841984"/>
            <a:ext cx="2413564" cy="60792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Garamond" panose="02020404030301010803" pitchFamily="18" charset="0"/>
              </a:rPr>
              <a:t>Поликлиники</a:t>
            </a:r>
          </a:p>
          <a:p>
            <a:pPr algn="ctr"/>
            <a:r>
              <a:rPr lang="ru-RU" sz="2100" b="1" dirty="0">
                <a:solidFill>
                  <a:srgbClr val="FFFF00"/>
                </a:solidFill>
                <a:latin typeface="Garamond" panose="02020404030301010803" pitchFamily="18" charset="0"/>
              </a:rPr>
              <a:t>45 </a:t>
            </a:r>
            <a:r>
              <a:rPr lang="ru-RU" sz="2100" b="1" dirty="0">
                <a:solidFill>
                  <a:srgbClr val="002060"/>
                </a:solidFill>
                <a:latin typeface="Garamond" panose="02020404030301010803" pitchFamily="18" charset="0"/>
              </a:rPr>
              <a:t>(180 млн руб.)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EE2C50DF-5FB1-4812-9E3D-E9FF716E620B}"/>
              </a:ext>
            </a:extLst>
          </p:cNvPr>
          <p:cNvSpPr/>
          <p:nvPr/>
        </p:nvSpPr>
        <p:spPr>
          <a:xfrm>
            <a:off x="499449" y="2934208"/>
            <a:ext cx="5016710" cy="60792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Garamond" panose="02020404030301010803" pitchFamily="18" charset="0"/>
              </a:rPr>
              <a:t>Дагестанский центр медицины катастроф</a:t>
            </a:r>
          </a:p>
          <a:p>
            <a:pPr algn="ctr"/>
            <a:r>
              <a:rPr lang="ru-RU" sz="2100" b="1" dirty="0">
                <a:solidFill>
                  <a:srgbClr val="FFFF00"/>
                </a:solidFill>
                <a:latin typeface="Garamond" panose="02020404030301010803" pitchFamily="18" charset="0"/>
              </a:rPr>
              <a:t>8 </a:t>
            </a:r>
            <a:r>
              <a:rPr lang="ru-RU" sz="2100" b="1" dirty="0">
                <a:solidFill>
                  <a:srgbClr val="002060"/>
                </a:solidFill>
                <a:latin typeface="Garamond" panose="02020404030301010803" pitchFamily="18" charset="0"/>
              </a:rPr>
              <a:t>(30 млн руб.)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E1A425B2-1C82-4568-BD87-57D82F25A19B}"/>
              </a:ext>
            </a:extLst>
          </p:cNvPr>
          <p:cNvSpPr/>
          <p:nvPr/>
        </p:nvSpPr>
        <p:spPr>
          <a:xfrm>
            <a:off x="499449" y="4714858"/>
            <a:ext cx="2413564" cy="60792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Garamond" panose="02020404030301010803" pitchFamily="18" charset="0"/>
              </a:rPr>
              <a:t>Диспансеры</a:t>
            </a:r>
          </a:p>
          <a:p>
            <a:pPr algn="ctr"/>
            <a:r>
              <a:rPr lang="ru-RU" sz="2100" b="1" dirty="0">
                <a:solidFill>
                  <a:srgbClr val="FFFF00"/>
                </a:solidFill>
                <a:latin typeface="Garamond" panose="02020404030301010803" pitchFamily="18" charset="0"/>
              </a:rPr>
              <a:t>25 </a:t>
            </a:r>
            <a:r>
              <a:rPr lang="ru-RU" sz="2100" b="1" dirty="0">
                <a:solidFill>
                  <a:srgbClr val="002060"/>
                </a:solidFill>
                <a:latin typeface="Garamond" panose="02020404030301010803" pitchFamily="18" charset="0"/>
              </a:rPr>
              <a:t>(100 млн руб.)</a:t>
            </a:r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743A1DE7-1AD0-4EAE-AE86-6E5F11A299CD}"/>
              </a:ext>
            </a:extLst>
          </p:cNvPr>
          <p:cNvSpPr/>
          <p:nvPr/>
        </p:nvSpPr>
        <p:spPr>
          <a:xfrm>
            <a:off x="2684498" y="2515411"/>
            <a:ext cx="646611" cy="281327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Garamond" panose="020204040303010108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82" y="20186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2465" y="29627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</a:t>
            </a:r>
            <a:r>
              <a:rPr lang="ru-RU" sz="1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15</a:t>
            </a:r>
            <a:endParaRPr 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45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871696"/>
              </p:ext>
            </p:extLst>
          </p:nvPr>
        </p:nvGraphicFramePr>
        <p:xfrm>
          <a:off x="142875" y="953299"/>
          <a:ext cx="8791577" cy="575230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649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Всего, в том числе: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152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600,0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Система ультразвуковая диагностическая медицинская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164,9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Рентген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аппарат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81,0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Аппарат для рентгенографии палатный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43,8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Система флюорографическая цифровая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38,0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Аппарат ИВЛ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36,0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Микроскоп операционный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35,0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Система цифровая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маммографическая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Senographe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Pristina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25,0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5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Видеопроцессор медицинский эндоскопический "PENTAX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Medical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",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Видеоколоноскопы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"ПЕНТАКС" "EС", Монитор для визуализации в хирургии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Radiance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, Тестер герметичности SHA-P5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14,5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Аппарат УЗИ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14,2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Прикроватные мониторы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13,5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Наркозно дыхательный аппарат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12,0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Система эндоскопической визуализации «ПЕНТАКС»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Светильник операционный </a:t>
                      </a:r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LEDVISION 203+202+FS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7,1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5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Видеогастроскопы "ПЕНТАКС" "EG", Щипцы биопсийные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10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Гастрофиброскоп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,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Колонофиброскоп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, </a:t>
                      </a:r>
                      <a:r>
                        <a:rPr lang="ru-RU" sz="1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Риноларингофиброскоп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1168" y="77662"/>
            <a:ext cx="7756526" cy="461665"/>
          </a:xfrm>
          <a:prstGeom prst="rect">
            <a:avLst/>
          </a:prstGeom>
          <a:effectLst>
            <a:glow rad="38100">
              <a:schemeClr val="bg1"/>
            </a:glow>
          </a:effectLst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Оснащение </a:t>
            </a:r>
            <a:r>
              <a:rPr lang="ru-RU" alt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медицинских организаций </a:t>
            </a:r>
            <a:r>
              <a:rPr lang="ru-RU" altLang="ru-RU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оборудованием</a:t>
            </a:r>
            <a:endParaRPr lang="ru-RU" altLang="ru-RU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7820025" y="622454"/>
            <a:ext cx="1212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Garamond" pitchFamily="18" charset="0"/>
              </a:rPr>
              <a:t>(млн рублей)</a:t>
            </a:r>
          </a:p>
        </p:txBody>
      </p:sp>
    </p:spTree>
    <p:extLst>
      <p:ext uri="{BB962C8B-B14F-4D97-AF65-F5344CB8AC3E}">
        <p14:creationId xmlns:p14="http://schemas.microsoft.com/office/powerpoint/2010/main" val="1381463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2140" y="67663"/>
            <a:ext cx="8410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Укрепление материально-технической базы </a:t>
            </a:r>
            <a:endParaRPr lang="ru-RU" altLang="ru-RU" sz="2400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медицинских </a:t>
            </a:r>
            <a:r>
              <a:rPr lang="ru-RU" alt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организаций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Проведение работ по капитальному ремонту </a:t>
            </a:r>
          </a:p>
        </p:txBody>
      </p:sp>
      <p:pic>
        <p:nvPicPr>
          <p:cNvPr id="2056" name="Picture 8" descr="https://ulpressa.ru/wp-content/uploads/old/8-slayd-27.jpg"/>
          <p:cNvPicPr>
            <a:picLocks noChangeAspect="1" noChangeArrowheads="1"/>
          </p:cNvPicPr>
          <p:nvPr/>
        </p:nvPicPr>
        <p:blipFill rotWithShape="1">
          <a:blip r:embed="rId2" cstate="print"/>
          <a:srcRect b="56698"/>
          <a:stretch/>
        </p:blipFill>
        <p:spPr bwMode="auto">
          <a:xfrm>
            <a:off x="5743191" y="3727546"/>
            <a:ext cx="3149366" cy="1861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4" name="Picture 16" descr="http://ulpressa.ru/wp-content/uploads/old/8-slayd-kopiya-21.jpg"/>
          <p:cNvPicPr>
            <a:picLocks noChangeAspect="1" noChangeArrowheads="1"/>
          </p:cNvPicPr>
          <p:nvPr/>
        </p:nvPicPr>
        <p:blipFill rotWithShape="1">
          <a:blip r:embed="rId3" cstate="print"/>
          <a:srcRect b="59320"/>
          <a:stretch/>
        </p:blipFill>
        <p:spPr bwMode="auto">
          <a:xfrm>
            <a:off x="5743191" y="1616529"/>
            <a:ext cx="3146677" cy="1812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22626AD-F480-4E2D-B002-4EFD9B80B58E}"/>
              </a:ext>
            </a:extLst>
          </p:cNvPr>
          <p:cNvSpPr/>
          <p:nvPr/>
        </p:nvSpPr>
        <p:spPr>
          <a:xfrm>
            <a:off x="137896" y="2459581"/>
            <a:ext cx="5348504" cy="3159035"/>
          </a:xfrm>
          <a:prstGeom prst="roundRect">
            <a:avLst>
              <a:gd name="adj" fmla="val 395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4B22B21-9D13-43D0-888C-5CEF8DAA74C8}"/>
              </a:ext>
            </a:extLst>
          </p:cNvPr>
          <p:cNvSpPr/>
          <p:nvPr/>
        </p:nvSpPr>
        <p:spPr>
          <a:xfrm>
            <a:off x="137896" y="1596237"/>
            <a:ext cx="5348504" cy="640815"/>
          </a:xfrm>
          <a:prstGeom prst="roundRect">
            <a:avLst>
              <a:gd name="adj" fmla="val 111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237E33A-70DC-4ED2-B46C-EFB7FC568188}"/>
              </a:ext>
            </a:extLst>
          </p:cNvPr>
          <p:cNvSpPr/>
          <p:nvPr/>
        </p:nvSpPr>
        <p:spPr>
          <a:xfrm>
            <a:off x="209005" y="1652869"/>
            <a:ext cx="2735396" cy="50932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Garamond" panose="02020404030301010803" pitchFamily="18" charset="0"/>
              </a:rPr>
              <a:t>Всего медицинских организаций</a:t>
            </a:r>
          </a:p>
          <a:p>
            <a:pPr algn="ctr"/>
            <a:r>
              <a:rPr lang="ru-RU" sz="2100" b="1" dirty="0">
                <a:solidFill>
                  <a:srgbClr val="FFFF00"/>
                </a:solidFill>
                <a:latin typeface="Garamond" panose="02020404030301010803" pitchFamily="18" charset="0"/>
              </a:rPr>
              <a:t>152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D1FEBE1-C0A8-4076-9087-D405F34EA77F}"/>
              </a:ext>
            </a:extLst>
          </p:cNvPr>
          <p:cNvSpPr/>
          <p:nvPr/>
        </p:nvSpPr>
        <p:spPr>
          <a:xfrm>
            <a:off x="3018192" y="1652868"/>
            <a:ext cx="2394417" cy="50932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Garamond" panose="02020404030301010803" pitchFamily="18" charset="0"/>
              </a:rPr>
              <a:t>Общая сумма средств</a:t>
            </a:r>
          </a:p>
          <a:p>
            <a:pPr algn="ctr"/>
            <a:r>
              <a:rPr lang="ru-RU" sz="2100" b="1" dirty="0">
                <a:solidFill>
                  <a:srgbClr val="002060"/>
                </a:solidFill>
                <a:latin typeface="Garamond" panose="02020404030301010803" pitchFamily="18" charset="0"/>
              </a:rPr>
              <a:t>381,9 млн руб.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7C69597-A1AB-4501-9F45-5986FAD5FE33}"/>
              </a:ext>
            </a:extLst>
          </p:cNvPr>
          <p:cNvSpPr/>
          <p:nvPr/>
        </p:nvSpPr>
        <p:spPr>
          <a:xfrm>
            <a:off x="319447" y="4357997"/>
            <a:ext cx="2413564" cy="51502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Больницы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Garamond" panose="02020404030301010803" pitchFamily="18" charset="0"/>
              </a:rPr>
              <a:t>10 </a:t>
            </a: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</a:rPr>
              <a:t>(152,9 млн руб.)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D86F58A-1EC2-4665-A128-8C722B986DF9}"/>
              </a:ext>
            </a:extLst>
          </p:cNvPr>
          <p:cNvSpPr/>
          <p:nvPr/>
        </p:nvSpPr>
        <p:spPr>
          <a:xfrm>
            <a:off x="2888010" y="4972458"/>
            <a:ext cx="2413564" cy="5155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Другие организации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Garamond" panose="02020404030301010803" pitchFamily="18" charset="0"/>
              </a:rPr>
              <a:t>2 </a:t>
            </a: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</a:rPr>
              <a:t>(13 млн руб.)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191BC31-3E8A-4602-8B4F-EC07B626D402}"/>
              </a:ext>
            </a:extLst>
          </p:cNvPr>
          <p:cNvSpPr/>
          <p:nvPr/>
        </p:nvSpPr>
        <p:spPr>
          <a:xfrm>
            <a:off x="2888010" y="4357997"/>
            <a:ext cx="2413564" cy="51977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Поликлиники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Garamond" panose="02020404030301010803" pitchFamily="18" charset="0"/>
              </a:rPr>
              <a:t>9 </a:t>
            </a: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</a:rPr>
              <a:t>(95 млн руб.)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895F58D-5989-43BE-8A2F-92722DE73746}"/>
              </a:ext>
            </a:extLst>
          </p:cNvPr>
          <p:cNvSpPr/>
          <p:nvPr/>
        </p:nvSpPr>
        <p:spPr>
          <a:xfrm>
            <a:off x="319446" y="2610746"/>
            <a:ext cx="4982128" cy="45627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Дагестанский центр медицины катастроф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</a:rPr>
              <a:t>20 млн руб.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4C59A3B-30DC-4826-8432-345043D411DE}"/>
              </a:ext>
            </a:extLst>
          </p:cNvPr>
          <p:cNvSpPr/>
          <p:nvPr/>
        </p:nvSpPr>
        <p:spPr>
          <a:xfrm>
            <a:off x="319448" y="4973013"/>
            <a:ext cx="2413564" cy="51502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Диспансеры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Garamond" panose="02020404030301010803" pitchFamily="18" charset="0"/>
              </a:rPr>
              <a:t>6 </a:t>
            </a: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</a:rPr>
              <a:t>(90 млн руб.)</a:t>
            </a: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9D91C6D2-FD39-42EE-928F-42E9E9A2ED51}"/>
              </a:ext>
            </a:extLst>
          </p:cNvPr>
          <p:cNvSpPr/>
          <p:nvPr/>
        </p:nvSpPr>
        <p:spPr>
          <a:xfrm>
            <a:off x="2564705" y="2251632"/>
            <a:ext cx="646611" cy="207949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Garamond" panose="02020404030301010803" pitchFamily="18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B0458BC7-1C57-4E46-9F0A-11895905B7BC}"/>
              </a:ext>
            </a:extLst>
          </p:cNvPr>
          <p:cNvSpPr/>
          <p:nvPr/>
        </p:nvSpPr>
        <p:spPr>
          <a:xfrm>
            <a:off x="319447" y="3146291"/>
            <a:ext cx="4982127" cy="48125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Республиканская станция переливания крови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</a:rPr>
              <a:t>5 млн руб.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E9B994F5-124B-4857-94D7-A33BB18ECC69}"/>
              </a:ext>
            </a:extLst>
          </p:cNvPr>
          <p:cNvSpPr/>
          <p:nvPr/>
        </p:nvSpPr>
        <p:spPr>
          <a:xfrm>
            <a:off x="319447" y="3727546"/>
            <a:ext cx="4982127" cy="51189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Детский туберкулезный санаторий г. Махачкала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</a:rPr>
              <a:t>6 млн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82" y="20186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37896" y="5756274"/>
            <a:ext cx="52747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Будет произведен капитальный ремонт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в 30 медицинских учреждениях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общей площадью 23 тыс. </a:t>
            </a:r>
            <a:r>
              <a:rPr lang="ru-RU" altLang="ru-RU" sz="20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к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в</a:t>
            </a:r>
            <a:r>
              <a:rPr lang="ru-RU" altLang="ru-RU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/м</a:t>
            </a:r>
            <a:endParaRPr lang="ru-RU" altLang="ru-RU" sz="2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02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extBox 8"/>
          <p:cNvSpPr txBox="1">
            <a:spLocks noChangeArrowheads="1"/>
          </p:cNvSpPr>
          <p:nvPr/>
        </p:nvSpPr>
        <p:spPr bwMode="auto">
          <a:xfrm>
            <a:off x="0" y="42863"/>
            <a:ext cx="1084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cs typeface="Arial" charset="0"/>
              </a:rPr>
              <a:t>Слайд  </a:t>
            </a:r>
          </a:p>
        </p:txBody>
      </p:sp>
      <p:sp>
        <p:nvSpPr>
          <p:cNvPr id="191490" name="Прямоугольник 3"/>
          <p:cNvSpPr>
            <a:spLocks noChangeArrowheads="1"/>
          </p:cNvSpPr>
          <p:nvPr/>
        </p:nvSpPr>
        <p:spPr bwMode="auto">
          <a:xfrm>
            <a:off x="454170" y="250970"/>
            <a:ext cx="8113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на национальные проекты</a:t>
            </a:r>
            <a:endParaRPr lang="ru-RU" sz="24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193" y="817527"/>
            <a:ext cx="8853054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24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представленном варианте проекта бюджета общая сумма расходов в составе национальных проектов предусматривает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10,8 млрд рублей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против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16,8 млрд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первоначально утвержденного и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28,4 млрд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уточненного объема на 2020 год.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ts val="24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Но, как отмечено ранее, эти объемы будут скорректированы в сторону увеличения исходя из окончательного распределения федеральных субсидий.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ts val="24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наибольших значениях представлены нацпроекты: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ts val="24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«Демография» –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4,2 млрд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ts val="24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«Безопасные и качественные автомобильные дороги» –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2,2 млрд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ts val="24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«Здравоохранение» –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1,2 млрд рублей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ts val="24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«Экология» –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938 млн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ts val="24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«Образование», «Жилье и городская среда» – по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859 млн рублей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lnSpc>
                <a:spcPts val="24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Предусмотрены средства в порядке государственной поддержки секторов экономики, в том числе сельского хозяйства с суммой расходов более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2,5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малого и среднего предпринимательства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377 млн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0215" algn="just">
              <a:lnSpc>
                <a:spcPts val="24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Одним из основных инструментов развития социальной и инженерной инфраструктуры территорий республики остается Республиканская инвестиционная программа, на реализацию которой в 2021 году планируется направить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12,9 млрд рублей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том числе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3,4 млрд рублей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федеральные субсидии.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35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extBox 8"/>
          <p:cNvSpPr txBox="1">
            <a:spLocks noChangeArrowheads="1"/>
          </p:cNvSpPr>
          <p:nvPr/>
        </p:nvSpPr>
        <p:spPr bwMode="auto">
          <a:xfrm>
            <a:off x="0" y="42863"/>
            <a:ext cx="1084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cs typeface="Arial" charset="0"/>
              </a:rPr>
              <a:t>Слайд  </a:t>
            </a:r>
          </a:p>
        </p:txBody>
      </p:sp>
      <p:sp>
        <p:nvSpPr>
          <p:cNvPr id="191490" name="Прямоугольник 3"/>
          <p:cNvSpPr>
            <a:spLocks noChangeArrowheads="1"/>
          </p:cNvSpPr>
          <p:nvPr/>
        </p:nvSpPr>
        <p:spPr bwMode="auto">
          <a:xfrm>
            <a:off x="661988" y="458788"/>
            <a:ext cx="8113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FF0000"/>
                </a:solidFill>
                <a:latin typeface="Garamond" pitchFamily="18" charset="0"/>
              </a:rPr>
              <a:t>«Образование»</a:t>
            </a:r>
          </a:p>
        </p:txBody>
      </p:sp>
      <p:graphicFrame>
        <p:nvGraphicFramePr>
          <p:cNvPr id="191526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042526"/>
              </p:ext>
            </p:extLst>
          </p:nvPr>
        </p:nvGraphicFramePr>
        <p:xfrm>
          <a:off x="206375" y="1562100"/>
          <a:ext cx="8727232" cy="4490742"/>
        </p:xfrm>
        <a:graphic>
          <a:graphicData uri="http://schemas.openxmlformats.org/drawingml/2006/table">
            <a:tbl>
              <a:tblPr/>
              <a:tblGrid>
                <a:gridCol w="594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Наименование мероприятий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Сумма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Всего,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42 329,9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7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ремонт 100 школ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7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приобретение учебников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346,3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7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оздоровительная кампания – 16 640 детей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219,0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выплаты 50 педагогическим работникам по программе «Земский учитель»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50,0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7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10 школьных автобусов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25,0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1520" name="Прямоугольник 9"/>
          <p:cNvSpPr>
            <a:spLocks noChangeArrowheads="1"/>
          </p:cNvSpPr>
          <p:nvPr/>
        </p:nvSpPr>
        <p:spPr bwMode="auto">
          <a:xfrm>
            <a:off x="7800975" y="1252538"/>
            <a:ext cx="1212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Garamond" pitchFamily="18" charset="0"/>
              </a:rPr>
              <a:t>(млн рублей)</a:t>
            </a:r>
          </a:p>
        </p:txBody>
      </p:sp>
    </p:spTree>
    <p:extLst>
      <p:ext uri="{BB962C8B-B14F-4D97-AF65-F5344CB8AC3E}">
        <p14:creationId xmlns:p14="http://schemas.microsoft.com/office/powerpoint/2010/main" val="172320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43646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343" y="0"/>
            <a:ext cx="8405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Основные параметры проекта </a:t>
            </a:r>
          </a:p>
          <a:p>
            <a:pPr algn="ctr" fontAlgn="ctr"/>
            <a:r>
              <a:rPr lang="ru-RU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республиканского бюджета</a:t>
            </a:r>
            <a:endParaRPr lang="ru-RU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839187"/>
              </p:ext>
            </p:extLst>
          </p:nvPr>
        </p:nvGraphicFramePr>
        <p:xfrm>
          <a:off x="82963" y="3813634"/>
          <a:ext cx="8961283" cy="238766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126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9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8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9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2020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2021 год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Отношение 2021 г. к 2020 г. (%)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Отклонение 2021 г. от 2020 г.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24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138 556,5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134 092,5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96,8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-4 464,0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15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138 556,5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137 328,6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99,1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-1 227,8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16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Дефицит(-), профицит(+)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-3 236,1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715994" y="3433513"/>
            <a:ext cx="13615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600" b="1" dirty="0">
                <a:latin typeface="Garamond" panose="02020404030301010803" pitchFamily="18" charset="0"/>
              </a:rPr>
              <a:t>(млн рублей)</a:t>
            </a:r>
            <a:endParaRPr lang="ru-RU" sz="16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003" y="848694"/>
            <a:ext cx="8836429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республиканского бюджета на 2021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составили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134,1 млрд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со снижением к текущему году 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 млрд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объясняется существенным уменьшением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текущий момент)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межбюджетных трансфертов, имеющих целевое назначение;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расходам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137,3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уменьшением против 2020 года на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50215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3,2 млрд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Источниками финансирования дефицита определены остатки бюджетных средств.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extBox 8"/>
          <p:cNvSpPr txBox="1">
            <a:spLocks noChangeArrowheads="1"/>
          </p:cNvSpPr>
          <p:nvPr/>
        </p:nvSpPr>
        <p:spPr bwMode="auto">
          <a:xfrm>
            <a:off x="0" y="42863"/>
            <a:ext cx="1084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cs typeface="Arial" charset="0"/>
              </a:rPr>
              <a:t>Слайд  </a:t>
            </a:r>
          </a:p>
        </p:txBody>
      </p:sp>
      <p:sp>
        <p:nvSpPr>
          <p:cNvPr id="191490" name="Прямоугольник 3"/>
          <p:cNvSpPr>
            <a:spLocks noChangeArrowheads="1"/>
          </p:cNvSpPr>
          <p:nvPr/>
        </p:nvSpPr>
        <p:spPr bwMode="auto">
          <a:xfrm>
            <a:off x="661988" y="458788"/>
            <a:ext cx="8113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FF0000"/>
                </a:solidFill>
                <a:latin typeface="Garamond" pitchFamily="18" charset="0"/>
              </a:rPr>
              <a:t>«Образование»</a:t>
            </a:r>
          </a:p>
        </p:txBody>
      </p:sp>
      <p:graphicFrame>
        <p:nvGraphicFramePr>
          <p:cNvPr id="191526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433671"/>
              </p:ext>
            </p:extLst>
          </p:nvPr>
        </p:nvGraphicFramePr>
        <p:xfrm>
          <a:off x="206375" y="1562100"/>
          <a:ext cx="8727232" cy="4490742"/>
        </p:xfrm>
        <a:graphic>
          <a:graphicData uri="http://schemas.openxmlformats.org/drawingml/2006/table">
            <a:tbl>
              <a:tblPr/>
              <a:tblGrid>
                <a:gridCol w="4915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Наименование мероприятий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на 2020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Сумма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на 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Всего,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46 477,0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42 329,9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  <a:ea typeface="+mn-ea"/>
                          <a:cs typeface="+mn-cs"/>
                        </a:rPr>
                        <a:t>ремонт 200 школ в 2020 году/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  <a:ea typeface="+mn-ea"/>
                          <a:cs typeface="+mn-cs"/>
                        </a:rPr>
                        <a:t>ремонт 100 школ в 2021 году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400,0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7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приобретение учебников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243,3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346,3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7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оздоровительная кампания – 16 640 детей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219,0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219,0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выплаты 50 педагогическим работникам по программе «Земский учитель»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50,0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50,0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40 школьных автобусов в 2020 году/</a:t>
                      </a:r>
                      <a:endParaRPr lang="ru-RU" sz="1400" b="1" i="1" dirty="0" smtClean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10 школьных автобусов в 2021 году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103,0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25,0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1520" name="Прямоугольник 9"/>
          <p:cNvSpPr>
            <a:spLocks noChangeArrowheads="1"/>
          </p:cNvSpPr>
          <p:nvPr/>
        </p:nvSpPr>
        <p:spPr bwMode="auto">
          <a:xfrm>
            <a:off x="7800975" y="1252538"/>
            <a:ext cx="1212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Garamond" pitchFamily="18" charset="0"/>
              </a:rPr>
              <a:t>(млн рублей)</a:t>
            </a:r>
          </a:p>
        </p:txBody>
      </p:sp>
    </p:spTree>
    <p:extLst>
      <p:ext uri="{BB962C8B-B14F-4D97-AF65-F5344CB8AC3E}">
        <p14:creationId xmlns:p14="http://schemas.microsoft.com/office/powerpoint/2010/main" val="3036646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4510" y="327963"/>
            <a:ext cx="8114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«Культура»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14040" y="851183"/>
            <a:ext cx="1213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Garamond" panose="02020404030301010803" pitchFamily="18" charset="0"/>
              </a:rPr>
              <a:t>(млн рублей)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685286"/>
              </p:ext>
            </p:extLst>
          </p:nvPr>
        </p:nvGraphicFramePr>
        <p:xfrm>
          <a:off x="192823" y="1158960"/>
          <a:ext cx="8748875" cy="492625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93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2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Наименование мероприятий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03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Всего, том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числе: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2 271,1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65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проведение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35 республиканских мероприятий культуры и 16 юбилейных мероприятий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деятелей культуры и искусства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55,0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капитальный ремонт 7 учреждений культуры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52,5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расходы на создание 45 театрально – концертных постановок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19,6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8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комплектование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библиотечных фондов и подписка периодических </a:t>
                      </a:r>
                      <a:r>
                        <a:rPr lang="ru-RU" sz="1400" b="1" u="none" strike="noStrike" baseline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изданий 3 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библиотек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приобретение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автотранспортных средств (4 микроавтобуса) 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9,6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2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поддержку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10-ти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творческих союзов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12,2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0" y="42863"/>
            <a:ext cx="1084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cs typeface="Arial" charset="0"/>
              </a:rPr>
              <a:t>Слайд  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-3175" y="30163"/>
            <a:ext cx="1085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Слайд </a:t>
            </a: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1</a:t>
            </a: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7</a:t>
            </a:r>
            <a:endParaRPr lang="en-US" sz="14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53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4510" y="327963"/>
            <a:ext cx="8114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«Культура»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14040" y="851183"/>
            <a:ext cx="1213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Garamond" panose="02020404030301010803" pitchFamily="18" charset="0"/>
              </a:rPr>
              <a:t>(млн рублей)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644028"/>
              </p:ext>
            </p:extLst>
          </p:nvPr>
        </p:nvGraphicFramePr>
        <p:xfrm>
          <a:off x="192823" y="1158960"/>
          <a:ext cx="8748875" cy="492625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924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2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Наименование мероприятий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Сумма 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на 2020 гол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Сумма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на 2021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03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Всего, том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числе: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041,1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2 271,1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65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проведение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35 республиканских мероприятий культуры и 16 юбилейных мероприятий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деятелей культуры и искусства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43,8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55,0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капитальный ремонт 7 учреждений культуры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28,5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52,5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расходы на создание 45 театрально – концертных постановок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13,6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19,6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8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комплектование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библиотечных фондов и подписка периодических изданий 3 библиотек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Приобретение: в 2020 г.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1 автобуса;</a:t>
                      </a: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 2021 г. 4 микроавтобусов 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9,6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2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поддержку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10-ти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творческих союзов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9,7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12,2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0" y="42863"/>
            <a:ext cx="1084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cs typeface="Arial" charset="0"/>
              </a:rPr>
              <a:t>Слайд  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-3175" y="30163"/>
            <a:ext cx="12574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Слайд </a:t>
            </a: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1</a:t>
            </a:r>
            <a:r>
              <a:rPr lang="ru-RU" sz="1400" b="1" dirty="0" smtClean="0">
                <a:solidFill>
                  <a:srgbClr val="FFFFFF"/>
                </a:solidFill>
                <a:cs typeface="Arial" charset="0"/>
              </a:rPr>
              <a:t>7/1</a:t>
            </a:r>
            <a:endParaRPr lang="en-US" sz="14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11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4510" y="327963"/>
            <a:ext cx="8114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«Физическая культура и спорт»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14040" y="851183"/>
            <a:ext cx="1213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Garamond" panose="02020404030301010803" pitchFamily="18" charset="0"/>
              </a:rPr>
              <a:t>(млн рублей)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82" y="20186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739451"/>
              </p:ext>
            </p:extLst>
          </p:nvPr>
        </p:nvGraphicFramePr>
        <p:xfrm>
          <a:off x="137564" y="1158960"/>
          <a:ext cx="8809360" cy="517710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6719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Наименование мероприятия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3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Всего, том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числе: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2 896,4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72000" marR="72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733">
                <a:tc>
                  <a:txBody>
                    <a:bodyPr/>
                    <a:lstStyle/>
                    <a:p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капитальный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ремонт 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стадиона им. Е Исинбаеваой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25,5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6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премирование спортсменов и их тренеров по итогам летних Олимпийских игр в г. Токио, Япония 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11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проведение спортивных</a:t>
                      </a:r>
                      <a:r>
                        <a:rPr lang="ru-RU" sz="1400" b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мероприятий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283,6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190">
                <a:tc>
                  <a:txBody>
                    <a:bodyPr/>
                    <a:lstStyle/>
                    <a:p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приобретение 12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футбольных полей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14,4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4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развитие детско-юношеского футбола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74,9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801">
                <a:tc>
                  <a:txBody>
                    <a:bodyPr/>
                    <a:lstStyle/>
                    <a:p>
                      <a:pPr marL="0" algn="l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аренда спортивных сооружений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135,0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521">
                <a:tc>
                  <a:txBody>
                    <a:bodyPr/>
                    <a:lstStyle/>
                    <a:p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строительство центра для стрельбы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из лука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35,0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190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развитие студенческого спорта в Республике Дагестан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5,5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190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Аллея славы (7  памятников прославленным спортсменам)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10,3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2465" y="29627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</a:t>
            </a:r>
            <a:r>
              <a:rPr lang="en-US" sz="1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1</a:t>
            </a:r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8</a:t>
            </a:r>
            <a:endParaRPr 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95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0196" y="174074"/>
            <a:ext cx="8114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«Физическая культура и спорт»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81698" y="799972"/>
            <a:ext cx="1213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Garamond" panose="02020404030301010803" pitchFamily="18" charset="0"/>
              </a:rPr>
              <a:t>(млн рублей)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82" y="20186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197590"/>
              </p:ext>
            </p:extLst>
          </p:nvPr>
        </p:nvGraphicFramePr>
        <p:xfrm>
          <a:off x="220912" y="1157624"/>
          <a:ext cx="8809359" cy="497653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431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Наименование мероприятия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Сумма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на 2020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Сумма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на 2021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3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Всего, том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числе: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2 850,4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2 896,4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73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капитальный ремонт: в 2020 г. -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 спортивных учреждений;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в 2021 г.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- 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стадиона им. Е Исинбаеваой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50,2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25,5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6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премирование спортсменов и их тренеров </a:t>
                      </a:r>
                    </a:p>
                    <a:p>
                      <a:pPr algn="l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по итогам летних Олимпийских игр </a:t>
                      </a:r>
                    </a:p>
                    <a:p>
                      <a:pPr algn="l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 г. Токио, Япония 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11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проведение спортивных</a:t>
                      </a:r>
                      <a:r>
                        <a:rPr lang="ru-RU" sz="1400" b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мероприятий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298,6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283,6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190">
                <a:tc>
                  <a:txBody>
                    <a:bodyPr/>
                    <a:lstStyle/>
                    <a:p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приобретение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футбольных полей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32,4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14,4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4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развитие детско-юношеского футбола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0,0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74,9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833">
                <a:tc>
                  <a:txBody>
                    <a:bodyPr/>
                    <a:lstStyle/>
                    <a:p>
                      <a:pPr marL="0" algn="l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аренда спортивных сооружений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106,5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135,0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922">
                <a:tc>
                  <a:txBody>
                    <a:bodyPr/>
                    <a:lstStyle/>
                    <a:p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строительство центра для стрельбы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из лука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0,0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35,0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190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развитие студенческого спорта в Республике Дагестан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0,0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5,5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190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Аллея славы ( памятников прославленным спортсменам)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26,0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10,3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2465" y="29627"/>
            <a:ext cx="1216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</a:t>
            </a:r>
            <a:r>
              <a:rPr lang="en-US" sz="1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1</a:t>
            </a:r>
            <a:r>
              <a:rPr lang="ru-RU" sz="1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8/1</a:t>
            </a:r>
            <a:endParaRPr 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83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2199" y="85502"/>
            <a:ext cx="5048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«Сельское хозяйство»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70684" y="481851"/>
            <a:ext cx="1213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Garamond" panose="02020404030301010803" pitchFamily="18" charset="0"/>
              </a:rPr>
              <a:t>(млн рублей)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82" y="20186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465" y="29627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</a:t>
            </a:r>
            <a:r>
              <a:rPr lang="en-US" sz="1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1</a:t>
            </a:r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9</a:t>
            </a:r>
            <a:endParaRPr 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187344"/>
              </p:ext>
            </p:extLst>
          </p:nvPr>
        </p:nvGraphicFramePr>
        <p:xfrm>
          <a:off x="145658" y="789630"/>
          <a:ext cx="8817736" cy="595103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92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Наименование мероприятий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2020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2021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8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3 616,2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3 757,8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5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Субсидии на стимулирование развития приоритетных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подотраслей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АПК и развитие малых форм хозяйствования                              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1 202,0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1 165,1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 том числе за счет федерального бюджета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1 141,9</a:t>
                      </a:r>
                    </a:p>
                  </a:txBody>
                  <a:tcPr marL="72000" marR="72000" marT="66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1 106,8</a:t>
                      </a:r>
                    </a:p>
                  </a:txBody>
                  <a:tcPr marL="72000" marR="72000" marT="66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7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Субсидии бюджетам субъектов Российской Федерации на поддержку отдельных </a:t>
                      </a:r>
                      <a:r>
                        <a:rPr lang="ru-RU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подотраслей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растениеводства и животноводства а также сельскохозяйственного страхования                                                 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1 016,8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933,8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 том числе за счет федерального бюджета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966,0</a:t>
                      </a:r>
                    </a:p>
                  </a:txBody>
                  <a:tcPr marL="72000" marR="72000" marT="66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887,1</a:t>
                      </a:r>
                    </a:p>
                  </a:txBody>
                  <a:tcPr marL="72000" marR="72000" marT="66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Развитие мелиорации земель сельскохозяйственного назначения                                                               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242,6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227,7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 том числе за счет федерального бюджета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230,5</a:t>
                      </a:r>
                    </a:p>
                  </a:txBody>
                  <a:tcPr marL="72000" marR="72000" marT="66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78,6</a:t>
                      </a:r>
                    </a:p>
                  </a:txBody>
                  <a:tcPr marL="72000" marR="72000" marT="66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9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Национальный проект "Экспорт продукции АПК" (мелиоративные мероприятия)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42,4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30,3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 том числе за счет федерального бюджета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42,0</a:t>
                      </a:r>
                    </a:p>
                  </a:txBody>
                  <a:tcPr marL="72000" marR="72000" marT="66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72000" marR="72000" marT="66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2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Национальный проект "Создание системы поддержки фермеров и развитие сельской кооперации"                                                                    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113,5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101,8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 том числе за счет федерального бюджета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112,4</a:t>
                      </a:r>
                    </a:p>
                  </a:txBody>
                  <a:tcPr marL="72000" marR="72000" marT="66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100,8</a:t>
                      </a:r>
                    </a:p>
                  </a:txBody>
                  <a:tcPr marL="72000" marR="72000" marT="66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Комплексное развитие сельских территорий                                                 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963,7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1 236,4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 том числе за счет федерального бюджета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915,5</a:t>
                      </a:r>
                    </a:p>
                  </a:txBody>
                  <a:tcPr marL="72000" marR="72000" marT="66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1 176,6</a:t>
                      </a:r>
                    </a:p>
                  </a:txBody>
                  <a:tcPr marL="72000" marR="72000" marT="669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Прочие мероприятия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35,2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62,7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669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334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9056" y="197535"/>
            <a:ext cx="8114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Развитие </a:t>
            </a:r>
            <a:r>
              <a:rPr lang="ru-RU" sz="2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рыбохозяйственного</a:t>
            </a:r>
            <a:r>
              <a:rPr 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 комплекса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25420" y="1086814"/>
            <a:ext cx="1213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Garamond" panose="02020404030301010803" pitchFamily="18" charset="0"/>
              </a:rPr>
              <a:t>(млн рублей)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82" y="20186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465" y="29627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</a:t>
            </a:r>
            <a:r>
              <a:rPr lang="ru-RU" sz="1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20</a:t>
            </a:r>
            <a:endParaRPr 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52286"/>
              </p:ext>
            </p:extLst>
          </p:nvPr>
        </p:nvGraphicFramePr>
        <p:xfrm>
          <a:off x="153749" y="1348799"/>
          <a:ext cx="8885476" cy="411621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47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Наименование мероприятий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437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Ожидаемые</a:t>
                      </a:r>
                      <a:r>
                        <a:rPr lang="ru-RU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результаты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437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Сумма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437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Всего</a:t>
                      </a:r>
                    </a:p>
                  </a:txBody>
                  <a:tcPr marL="72000" marR="72000" marT="770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70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52,6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70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Субсидирование части затрат на приобретение специализированных кормов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7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5,8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тыс.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тонн кормов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7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14,0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70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Субсидирование части затрат на приобретение технологического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оборудования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7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создание новых перерабатывающих мощностей в объеме более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75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тыс. тонн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7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70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5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Субсидирование части затрат на вылов (добычу) одного килограмма рыбы, реализованной юридическим лицам или индивидуальным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предпринимателям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7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доведение объемов добычи ценных видов </a:t>
                      </a:r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рыбы </a:t>
                      </a:r>
                      <a:r>
                        <a:rPr lang="ru-RU" sz="1400" b="1" u="none" strike="noStrike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до</a:t>
                      </a:r>
                    </a:p>
                    <a:p>
                      <a:pPr algn="l" fontAlgn="ctr"/>
                      <a:r>
                        <a:rPr lang="ru-RU" sz="1400" b="1" u="none" strike="noStrike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25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тыс. тонн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7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18,6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70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197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stomShape 1"/>
          <p:cNvSpPr/>
          <p:nvPr/>
        </p:nvSpPr>
        <p:spPr>
          <a:xfrm>
            <a:off x="-93443" y="2204430"/>
            <a:ext cx="4845051" cy="8286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7560" tIns="48600" rIns="97560" bIns="486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spc="-1" dirty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Общегосударственные</a:t>
            </a:r>
            <a:endParaRPr lang="ru-RU" spc="-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spc="-1" dirty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вопросы</a:t>
            </a:r>
            <a:endParaRPr lang="ru-RU" spc="-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CustomShape 2"/>
          <p:cNvSpPr/>
          <p:nvPr/>
        </p:nvSpPr>
        <p:spPr>
          <a:xfrm>
            <a:off x="5228467" y="2204429"/>
            <a:ext cx="4570413" cy="8286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60" tIns="48600" rIns="97560" bIns="486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spc="-1" dirty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Национальная</a:t>
            </a:r>
            <a:endParaRPr lang="ru-RU" spc="-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spc="-1" dirty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экономика</a:t>
            </a:r>
            <a:endParaRPr lang="ru-RU" spc="-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CustomShape 3"/>
          <p:cNvSpPr/>
          <p:nvPr/>
        </p:nvSpPr>
        <p:spPr>
          <a:xfrm>
            <a:off x="2853216" y="1298500"/>
            <a:ext cx="4176712" cy="517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7560" tIns="48600" rIns="97560" bIns="486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spc="-1" dirty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ВСЕГО </a:t>
            </a:r>
            <a:r>
              <a:rPr lang="ru-RU" sz="2800" b="1" cap="all" spc="-1" dirty="0" smtClean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390,0 </a:t>
            </a:r>
            <a:r>
              <a:rPr lang="ru-RU" sz="1600" b="1" cap="all" spc="-1" dirty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млн рублей</a:t>
            </a:r>
            <a:r>
              <a:rPr lang="ru-RU" sz="2800" b="1" cap="all" spc="-1" dirty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 </a:t>
            </a:r>
            <a:endParaRPr lang="ru-RU" sz="2800" spc="-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197636" name="Рисунок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26" y="2952173"/>
            <a:ext cx="11509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ustomShape 4"/>
          <p:cNvSpPr/>
          <p:nvPr/>
        </p:nvSpPr>
        <p:spPr>
          <a:xfrm>
            <a:off x="1139420" y="3314521"/>
            <a:ext cx="455612" cy="531812"/>
          </a:xfrm>
          <a:prstGeom prst="chevron">
            <a:avLst>
              <a:gd name="adj" fmla="val 42755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" name="CustomShape 5"/>
          <p:cNvSpPr/>
          <p:nvPr/>
        </p:nvSpPr>
        <p:spPr>
          <a:xfrm>
            <a:off x="1496930" y="3138354"/>
            <a:ext cx="2663825" cy="10572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60" tIns="48600" rIns="97560" bIns="486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" dirty="0" err="1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Презентационно</a:t>
            </a:r>
            <a:r>
              <a:rPr lang="ru-RU" sz="2000" b="1" spc="-1" dirty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 -выставочная деятельность </a:t>
            </a:r>
            <a:endParaRPr lang="ru-RU" sz="2000" spc="-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9" name="CustomShape 6"/>
          <p:cNvSpPr/>
          <p:nvPr/>
        </p:nvSpPr>
        <p:spPr>
          <a:xfrm>
            <a:off x="324679" y="4121100"/>
            <a:ext cx="3652838" cy="704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7560" tIns="48600" rIns="97560" bIns="486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spc="-1" dirty="0" smtClean="0">
                <a:solidFill>
                  <a:srgbClr val="CE181E"/>
                </a:solidFill>
                <a:latin typeface="Garamond" panose="02020404030301010803" pitchFamily="18" charset="0"/>
                <a:ea typeface="DejaVu Sans"/>
              </a:rPr>
              <a:t>20,0 </a:t>
            </a:r>
            <a:r>
              <a:rPr lang="ru-RU" sz="2000" b="1" cap="all" spc="-1" dirty="0">
                <a:solidFill>
                  <a:srgbClr val="CE181E"/>
                </a:solidFill>
                <a:latin typeface="Garamond" panose="02020404030301010803" pitchFamily="18" charset="0"/>
                <a:ea typeface="DejaVu Sans"/>
              </a:rPr>
              <a:t>млн </a:t>
            </a:r>
            <a:r>
              <a:rPr lang="ru-RU" sz="2000" b="1" cap="all" spc="-1" dirty="0" smtClean="0">
                <a:solidFill>
                  <a:srgbClr val="CE181E"/>
                </a:solidFill>
                <a:latin typeface="Garamond" panose="02020404030301010803" pitchFamily="18" charset="0"/>
                <a:ea typeface="DejaVu Sans"/>
              </a:rPr>
              <a:t>рублей</a:t>
            </a:r>
            <a:r>
              <a:rPr lang="ru-RU" sz="3600" b="1" cap="all" spc="-1" dirty="0" smtClean="0">
                <a:solidFill>
                  <a:srgbClr val="CE181E"/>
                </a:solidFill>
                <a:latin typeface="Garamond" panose="02020404030301010803" pitchFamily="18" charset="0"/>
                <a:ea typeface="DejaVu Sans"/>
              </a:rPr>
              <a:t> </a:t>
            </a:r>
            <a:endParaRPr lang="ru-RU" sz="3600" spc="-1" dirty="0">
              <a:latin typeface="Garamond" panose="02020404030301010803" pitchFamily="18" charset="0"/>
            </a:endParaRPr>
          </a:p>
        </p:txBody>
      </p:sp>
      <p:sp>
        <p:nvSpPr>
          <p:cNvPr id="34" name="CustomShape 11"/>
          <p:cNvSpPr/>
          <p:nvPr/>
        </p:nvSpPr>
        <p:spPr>
          <a:xfrm>
            <a:off x="6300108" y="3064092"/>
            <a:ext cx="2778898" cy="10572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60" tIns="48600" rIns="97560" bIns="486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" dirty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Развитие малого и среднего предпринимательства </a:t>
            </a:r>
            <a:endParaRPr lang="ru-RU" sz="2000" spc="-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197645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742" y="2989480"/>
            <a:ext cx="10747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CustomShape 12"/>
          <p:cNvSpPr/>
          <p:nvPr/>
        </p:nvSpPr>
        <p:spPr>
          <a:xfrm>
            <a:off x="5935755" y="3281580"/>
            <a:ext cx="455612" cy="531812"/>
          </a:xfrm>
          <a:prstGeom prst="chevron">
            <a:avLst>
              <a:gd name="adj" fmla="val 42755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" name="CustomShape 13"/>
          <p:cNvSpPr/>
          <p:nvPr/>
        </p:nvSpPr>
        <p:spPr>
          <a:xfrm>
            <a:off x="5170581" y="4121100"/>
            <a:ext cx="3908425" cy="704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7560" tIns="48600" rIns="97560" bIns="486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spc="-1" dirty="0" smtClean="0">
                <a:solidFill>
                  <a:srgbClr val="CE181E"/>
                </a:solidFill>
                <a:latin typeface="Garamond" panose="02020404030301010803" pitchFamily="18" charset="0"/>
                <a:ea typeface="DejaVu Sans"/>
              </a:rPr>
              <a:t>354,7</a:t>
            </a:r>
            <a:r>
              <a:rPr lang="ru-RU" sz="2000" b="1" cap="all" spc="-1" dirty="0" smtClean="0">
                <a:solidFill>
                  <a:srgbClr val="CE181E"/>
                </a:solidFill>
                <a:latin typeface="Garamond" panose="02020404030301010803" pitchFamily="18" charset="0"/>
                <a:ea typeface="DejaVu Sans"/>
              </a:rPr>
              <a:t> </a:t>
            </a:r>
            <a:r>
              <a:rPr lang="ru-RU" sz="2000" b="1" cap="all" spc="-1" dirty="0">
                <a:solidFill>
                  <a:srgbClr val="CE181E"/>
                </a:solidFill>
                <a:latin typeface="Garamond" panose="02020404030301010803" pitchFamily="18" charset="0"/>
                <a:ea typeface="DejaVu Sans"/>
              </a:rPr>
              <a:t>млн </a:t>
            </a:r>
            <a:r>
              <a:rPr lang="ru-RU" sz="2000" b="1" cap="all" spc="-1" dirty="0" smtClean="0">
                <a:solidFill>
                  <a:srgbClr val="CE181E"/>
                </a:solidFill>
                <a:latin typeface="Garamond" panose="02020404030301010803" pitchFamily="18" charset="0"/>
                <a:ea typeface="DejaVu Sans"/>
              </a:rPr>
              <a:t>рублей</a:t>
            </a:r>
            <a:r>
              <a:rPr lang="ru-RU" sz="3600" b="1" cap="all" spc="-1" dirty="0" smtClean="0">
                <a:solidFill>
                  <a:srgbClr val="CE181E"/>
                </a:solidFill>
                <a:latin typeface="Garamond" panose="02020404030301010803" pitchFamily="18" charset="0"/>
                <a:ea typeface="DejaVu Sans"/>
              </a:rPr>
              <a:t> </a:t>
            </a:r>
            <a:endParaRPr lang="ru-RU" sz="3600" spc="-1" dirty="0">
              <a:latin typeface="Garamond" panose="02020404030301010803" pitchFamily="18" charset="0"/>
            </a:endParaRPr>
          </a:p>
        </p:txBody>
      </p:sp>
      <p:sp>
        <p:nvSpPr>
          <p:cNvPr id="39" name="CustomShape 14"/>
          <p:cNvSpPr/>
          <p:nvPr/>
        </p:nvSpPr>
        <p:spPr>
          <a:xfrm>
            <a:off x="2883957" y="5375562"/>
            <a:ext cx="455612" cy="531812"/>
          </a:xfrm>
          <a:prstGeom prst="chevron">
            <a:avLst>
              <a:gd name="adj" fmla="val 42755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15"/>
          <p:cNvSpPr/>
          <p:nvPr/>
        </p:nvSpPr>
        <p:spPr>
          <a:xfrm>
            <a:off x="3276118" y="5239260"/>
            <a:ext cx="4163071" cy="88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60" tIns="48600" rIns="97560" bIns="486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" dirty="0" smtClean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Создание благоприятных условий для привлечение </a:t>
            </a:r>
            <a:r>
              <a:rPr lang="ru-RU" sz="2000" b="1" spc="-1" dirty="0">
                <a:solidFill>
                  <a:srgbClr val="002060"/>
                </a:solidFill>
                <a:latin typeface="Garamond" panose="02020404030301010803" pitchFamily="18" charset="0"/>
                <a:ea typeface="DejaVu Sans"/>
              </a:rPr>
              <a:t>инвестиций </a:t>
            </a:r>
            <a:endParaRPr lang="ru-RU" sz="2000" spc="-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1" name="CustomShape 16"/>
          <p:cNvSpPr/>
          <p:nvPr/>
        </p:nvSpPr>
        <p:spPr>
          <a:xfrm>
            <a:off x="2924395" y="5980040"/>
            <a:ext cx="3654425" cy="704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7560" tIns="48600" rIns="97560" bIns="486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spc="-1" dirty="0" smtClean="0">
                <a:solidFill>
                  <a:srgbClr val="CE181E"/>
                </a:solidFill>
                <a:latin typeface="Garamond" panose="02020404030301010803" pitchFamily="18" charset="0"/>
                <a:ea typeface="DejaVu Sans"/>
              </a:rPr>
              <a:t>15,3 </a:t>
            </a:r>
            <a:r>
              <a:rPr lang="ru-RU" sz="2000" b="1" cap="all" spc="-1" dirty="0">
                <a:solidFill>
                  <a:srgbClr val="CE181E"/>
                </a:solidFill>
                <a:latin typeface="Garamond" panose="02020404030301010803" pitchFamily="18" charset="0"/>
                <a:ea typeface="DejaVu Sans"/>
              </a:rPr>
              <a:t>млн </a:t>
            </a:r>
            <a:r>
              <a:rPr lang="ru-RU" sz="2000" b="1" cap="all" spc="-1" dirty="0" smtClean="0">
                <a:solidFill>
                  <a:srgbClr val="CE181E"/>
                </a:solidFill>
                <a:latin typeface="Garamond" panose="02020404030301010803" pitchFamily="18" charset="0"/>
                <a:ea typeface="DejaVu Sans"/>
              </a:rPr>
              <a:t>рублей</a:t>
            </a:r>
            <a:r>
              <a:rPr lang="ru-RU" sz="3600" b="1" cap="all" spc="-1" dirty="0" smtClean="0">
                <a:solidFill>
                  <a:srgbClr val="CE181E"/>
                </a:solidFill>
                <a:latin typeface="Garamond" panose="02020404030301010803" pitchFamily="18" charset="0"/>
                <a:ea typeface="DejaVu Sans"/>
              </a:rPr>
              <a:t> </a:t>
            </a:r>
            <a:endParaRPr lang="ru-RU" sz="3600" spc="-1" dirty="0">
              <a:latin typeface="Garamond" panose="02020404030301010803" pitchFamily="18" charset="0"/>
            </a:endParaRPr>
          </a:p>
        </p:txBody>
      </p:sp>
      <p:sp>
        <p:nvSpPr>
          <p:cNvPr id="197653" name="Прямоугольник 45"/>
          <p:cNvSpPr>
            <a:spLocks noChangeArrowheads="1"/>
          </p:cNvSpPr>
          <p:nvPr/>
        </p:nvSpPr>
        <p:spPr bwMode="auto">
          <a:xfrm>
            <a:off x="1179197" y="95917"/>
            <a:ext cx="7524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Поддержка малого и среднего </a:t>
            </a:r>
            <a:r>
              <a:rPr lang="ru-RU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предпринимательства </a:t>
            </a:r>
            <a:endParaRPr lang="ru-RU" sz="28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161794" name="Picture 2" descr="AATXAJwzWUg3UkeXwv3K1jybXrL8gYJRa79KqhUhLw=s900-c-k-c0xffffffff-no-rj-mo (900×90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26" y="5086987"/>
            <a:ext cx="1087087" cy="108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642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29" name="TextBox 16"/>
          <p:cNvSpPr txBox="1">
            <a:spLocks noChangeArrowheads="1"/>
          </p:cNvSpPr>
          <p:nvPr/>
        </p:nvSpPr>
        <p:spPr bwMode="auto">
          <a:xfrm>
            <a:off x="-1" y="42863"/>
            <a:ext cx="121919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rgbClr val="FFFFFF"/>
                </a:solidFill>
                <a:cs typeface="Arial" charset="0"/>
              </a:rPr>
              <a:t>Слайд 14</a:t>
            </a:r>
          </a:p>
        </p:txBody>
      </p:sp>
      <p:sp>
        <p:nvSpPr>
          <p:cNvPr id="560130" name="Прямоугольник 3"/>
          <p:cNvSpPr>
            <a:spLocks noChangeArrowheads="1"/>
          </p:cNvSpPr>
          <p:nvPr/>
        </p:nvSpPr>
        <p:spPr bwMode="auto">
          <a:xfrm>
            <a:off x="1082675" y="207100"/>
            <a:ext cx="7102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 smtClean="0">
                <a:solidFill>
                  <a:srgbClr val="C00000"/>
                </a:solidFill>
                <a:latin typeface="Garamond" pitchFamily="18" charset="0"/>
              </a:rPr>
              <a:t>Развитие </a:t>
            </a:r>
            <a:r>
              <a:rPr lang="ru-RU" sz="2400" b="1" dirty="0">
                <a:solidFill>
                  <a:srgbClr val="C00000"/>
                </a:solidFill>
                <a:latin typeface="Garamond" pitchFamily="18" charset="0"/>
              </a:rPr>
              <a:t>малого и среднего </a:t>
            </a:r>
            <a:r>
              <a:rPr lang="ru-RU" sz="2400" b="1" dirty="0" smtClean="0">
                <a:solidFill>
                  <a:srgbClr val="C00000"/>
                </a:solidFill>
                <a:latin typeface="Garamond" pitchFamily="18" charset="0"/>
              </a:rPr>
              <a:t>предпринимательства</a:t>
            </a:r>
            <a:endParaRPr lang="ru-RU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560770" name="Group 6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832908"/>
              </p:ext>
            </p:extLst>
          </p:nvPr>
        </p:nvGraphicFramePr>
        <p:xfrm>
          <a:off x="123206" y="833002"/>
          <a:ext cx="8899413" cy="5974198"/>
        </p:xfrm>
        <a:graphic>
          <a:graphicData uri="http://schemas.openxmlformats.org/drawingml/2006/table">
            <a:tbl>
              <a:tblPr/>
              <a:tblGrid>
                <a:gridCol w="6379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0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Наименование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2020 год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2021 год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Темп роста %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589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Всего, в том числе расходы на основные мероприятия: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266,8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354,7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132,9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8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Предоставление субсидий для субсидирования части затрат субъектов малого и среднего предпринимательства, связанных с уплатой процентов по кредитам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3,0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8,0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266,6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8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Предоставление субсидий для субсидирования части затрат субъектов малого и среднего предпринимательства, связанных с уплатой первого взноса при заключении договоров лизинга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 10,0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20,0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200,0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3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Предоставление субсидий субъектам МСП в целях возмещения части затрат, связанных с участием в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выставочно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-ярморочных мероприятиях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0,0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3,7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0,0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33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Развитие микрофинансовой компании «Фонд микрофинансирования и лизинга Республики Дагестан» в целях предоставления лизинговых услуг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60,0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60,0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100,0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86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Развитие бизнес-инкубаторов, технопарков 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30,0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30,0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100,0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33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Обеспечение деятельности Центра поддержки предпринимательства Республики Дагестан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12,8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15,0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117,1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804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Предоставление субсидий муниципальным образованиям Республики Дагестан на поддержку муниципальных программ развития малого и среднего предпринимательства, в том числе моногородов 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0,0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9,0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804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Предоставление субсидий для субсидирования части затрат субъектов малого и среднего предпринимательства, связанных с приобретением оборудования 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0,0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3,0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0,0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804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Реализация программ обучения и повышения квалификации кадров субъектов малого и среднего предпринимательства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0,0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8,0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0,0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2719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Создание финансового инструмента по нормам Ислама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0,0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100,0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0,0</a:t>
                      </a:r>
                    </a:p>
                  </a:txBody>
                  <a:tcPr marL="72000" marR="72000" marT="9525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6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 txBox="1">
            <a:spLocks/>
          </p:cNvSpPr>
          <p:nvPr/>
        </p:nvSpPr>
        <p:spPr>
          <a:xfrm>
            <a:off x="534897" y="175584"/>
            <a:ext cx="8414669" cy="72424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Объемы финансирования 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проекта Республиканской инвестиционной программы 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на 2021-2023 годы</a:t>
            </a:r>
            <a:endParaRPr lang="en-US" sz="2400" b="1" dirty="0">
              <a:solidFill>
                <a:srgbClr val="C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26699751"/>
              </p:ext>
            </p:extLst>
          </p:nvPr>
        </p:nvGraphicFramePr>
        <p:xfrm>
          <a:off x="130921" y="1162734"/>
          <a:ext cx="7521111" cy="4564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53928" y="2817888"/>
            <a:ext cx="10182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12 867,3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млн руб.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8501" y="2772039"/>
            <a:ext cx="8283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E68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224 </a:t>
            </a:r>
          </a:p>
          <a:p>
            <a:pPr algn="ctr"/>
            <a:r>
              <a:rPr lang="ru-RU" sz="1400" b="1" dirty="0">
                <a:solidFill>
                  <a:srgbClr val="E68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объекта</a:t>
            </a:r>
            <a:endParaRPr lang="en-US" sz="1400" b="1" dirty="0">
              <a:solidFill>
                <a:srgbClr val="E68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cxnSpLocks/>
          </p:cNvCxnSpPr>
          <p:nvPr/>
        </p:nvCxnSpPr>
        <p:spPr>
          <a:xfrm>
            <a:off x="7830223" y="3043543"/>
            <a:ext cx="198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22273" y="3854318"/>
            <a:ext cx="10182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12 340,6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млн руб.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3155" y="3855571"/>
            <a:ext cx="9268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E68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latin typeface="Garamond" panose="02020404030301010803" pitchFamily="18" charset="0"/>
              </a:rPr>
              <a:t>111 </a:t>
            </a:r>
          </a:p>
          <a:p>
            <a:r>
              <a:rPr lang="ru-RU" sz="1400" dirty="0">
                <a:latin typeface="Garamond" panose="02020404030301010803" pitchFamily="18" charset="0"/>
              </a:rPr>
              <a:t>объектов</a:t>
            </a:r>
            <a:endParaRPr lang="en-US" sz="1400" dirty="0">
              <a:latin typeface="Garamond" panose="02020404030301010803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594421" y="4062011"/>
            <a:ext cx="25979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38133" y="4772143"/>
            <a:ext cx="9989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10 519,9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млн руб.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0132" y="4723127"/>
            <a:ext cx="8283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E68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latin typeface="Garamond" panose="02020404030301010803" pitchFamily="18" charset="0"/>
              </a:rPr>
              <a:t>54</a:t>
            </a:r>
          </a:p>
          <a:p>
            <a:r>
              <a:rPr lang="ru-RU" sz="1400" dirty="0">
                <a:latin typeface="Garamond" panose="02020404030301010803" pitchFamily="18" charset="0"/>
              </a:rPr>
              <a:t>объекта</a:t>
            </a:r>
            <a:endParaRPr lang="en-US" sz="1400" dirty="0">
              <a:latin typeface="Garamond" panose="02020404030301010803" pitchFamily="18" charset="0"/>
            </a:endParaRPr>
          </a:p>
        </p:txBody>
      </p:sp>
      <p:cxnSp>
        <p:nvCxnSpPr>
          <p:cNvPr id="18" name="Прямая со стрелкой 17"/>
          <p:cNvCxnSpPr>
            <a:cxnSpLocks/>
          </p:cNvCxnSpPr>
          <p:nvPr/>
        </p:nvCxnSpPr>
        <p:spPr>
          <a:xfrm>
            <a:off x="6898308" y="4977347"/>
            <a:ext cx="2774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99235" y="2203380"/>
            <a:ext cx="775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млн руб.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5003" y="2216376"/>
            <a:ext cx="775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млн</a:t>
            </a: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9726" y="3156442"/>
            <a:ext cx="775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млн руб.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42431" y="4162094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млн руб.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2955" y="4162094"/>
            <a:ext cx="775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млн руб.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1597" y="3182737"/>
            <a:ext cx="775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млн руб.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527" y="5799632"/>
            <a:ext cx="839923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just">
              <a:lnSpc>
                <a:spcPts val="1900"/>
              </a:lnSpc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Всего в 2021-2023 годах предусмотрено финансирование 248 объектов. </a:t>
            </a:r>
          </a:p>
          <a:p>
            <a:pPr indent="174625" algn="just">
              <a:lnSpc>
                <a:spcPts val="1900"/>
              </a:lnSpc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 Программу включены все стройки на территории республики, в том числе объекты в рамках госпрограммы РФ «Комплексное развитие сельских территорий»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81475" y="1877822"/>
            <a:ext cx="10182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14 400,8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млн руб.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>
            <a:cxnSpLocks/>
          </p:cNvCxnSpPr>
          <p:nvPr/>
        </p:nvCxnSpPr>
        <p:spPr>
          <a:xfrm>
            <a:off x="8039404" y="2112218"/>
            <a:ext cx="198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08575" y="1868454"/>
            <a:ext cx="8283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E68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302 </a:t>
            </a:r>
            <a:endParaRPr lang="ru-RU" sz="2000" b="1" dirty="0">
              <a:solidFill>
                <a:srgbClr val="E68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E68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объекта</a:t>
            </a:r>
            <a:endParaRPr lang="en-US" sz="1400" b="1" dirty="0">
              <a:solidFill>
                <a:srgbClr val="E68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3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851" y="337404"/>
            <a:ext cx="7567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Трансферты из федерального бюджета </a:t>
            </a:r>
            <a:endParaRPr lang="ru-RU" sz="2400" b="1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572" y="942268"/>
            <a:ext cx="856210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Объем федеральных межбюджетных трансфертов в представленном проекте предусмотрен со снижением против текущего года на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8,6 млрд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и определен в размере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96,7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в том числе: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дотации – в общей сумме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75,5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из них: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дотация на выравнивание бюджетной обеспеченности – в сумме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72,9 млрд рублей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или – на уровне текущего года и будет скорректирована после окончательного распределения Министерством финансов Российской Федерации;</a:t>
            </a:r>
          </a:p>
          <a:p>
            <a:pPr marR="3619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дотация на частичную компенсацию дополнительных расходов на повышение оплаты труда работников бюджетной сферы – в сумме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2,6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против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3,3 млрд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в текущем году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субвенции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11,4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субсидии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8,5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иные межбюджетные трансферты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1,3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R="36195"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Практически в прежнем объеме остаются 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субвенции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+0,4 млрд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которые являются источником финансирования переданных федеральных полномочий.</a:t>
            </a:r>
          </a:p>
          <a:p>
            <a:pPr marR="36195"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При этом, значительно, – в общей сумме на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8,3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против текущего года уменьшены 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федеральные субсидии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-7,0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предоставляемые на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софинансирование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расходных обязательств республики, в том числе в целях финансового обеспечения госпрограмм, и 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иные межбюджетные трансферты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-1,3 млрд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006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458327" y="195810"/>
            <a:ext cx="8534815" cy="723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Объемы финансирования </a:t>
            </a: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Республиканской инвестиционной программы </a:t>
            </a:r>
            <a:b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за счет средств республиканского бюджета РД</a:t>
            </a:r>
            <a:endParaRPr lang="ru-RU" sz="2400" b="1" dirty="0">
              <a:solidFill>
                <a:srgbClr val="C00000"/>
              </a:solidFill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922624916"/>
              </p:ext>
            </p:extLst>
          </p:nvPr>
        </p:nvGraphicFramePr>
        <p:xfrm>
          <a:off x="266884" y="1424188"/>
          <a:ext cx="8424936" cy="509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1"/>
          <p:cNvSpPr txBox="1"/>
          <p:nvPr/>
        </p:nvSpPr>
        <p:spPr>
          <a:xfrm>
            <a:off x="105197" y="1006755"/>
            <a:ext cx="1113935" cy="2209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млн рублей</a:t>
            </a:r>
            <a:endParaRPr lang="ru-RU" sz="1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TextBox 2"/>
          <p:cNvSpPr txBox="1"/>
          <p:nvPr/>
        </p:nvSpPr>
        <p:spPr>
          <a:xfrm>
            <a:off x="8607374" y="702433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84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4"/>
          <p:cNvSpPr txBox="1">
            <a:spLocks/>
          </p:cNvSpPr>
          <p:nvPr/>
        </p:nvSpPr>
        <p:spPr>
          <a:xfrm>
            <a:off x="0" y="0"/>
            <a:ext cx="8794865" cy="66501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Объемы финансирования Республиканской инвестиционной программы на 2021 год в разрезе отраслей</a:t>
            </a:r>
            <a:endParaRPr lang="ru-RU" sz="2000" b="1" dirty="0">
              <a:solidFill>
                <a:srgbClr val="C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075122"/>
              </p:ext>
            </p:extLst>
          </p:nvPr>
        </p:nvGraphicFramePr>
        <p:xfrm>
          <a:off x="191357" y="814696"/>
          <a:ext cx="8838221" cy="5931252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2679111">
                  <a:extLst>
                    <a:ext uri="{9D8B030D-6E8A-4147-A177-3AD203B41FA5}">
                      <a16:colId xmlns:a16="http://schemas.microsoft.com/office/drawing/2014/main" val="3537660140"/>
                    </a:ext>
                  </a:extLst>
                </a:gridCol>
                <a:gridCol w="1252800">
                  <a:extLst>
                    <a:ext uri="{9D8B030D-6E8A-4147-A177-3AD203B41FA5}">
                      <a16:colId xmlns:a16="http://schemas.microsoft.com/office/drawing/2014/main" val="3228097578"/>
                    </a:ext>
                  </a:extLst>
                </a:gridCol>
                <a:gridCol w="1398807">
                  <a:extLst>
                    <a:ext uri="{9D8B030D-6E8A-4147-A177-3AD203B41FA5}">
                      <a16:colId xmlns:a16="http://schemas.microsoft.com/office/drawing/2014/main" val="113880130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560044978"/>
                    </a:ext>
                  </a:extLst>
                </a:gridCol>
                <a:gridCol w="2021603">
                  <a:extLst>
                    <a:ext uri="{9D8B030D-6E8A-4147-A177-3AD203B41FA5}">
                      <a16:colId xmlns:a16="http://schemas.microsoft.com/office/drawing/2014/main" val="3782181055"/>
                    </a:ext>
                  </a:extLst>
                </a:gridCol>
              </a:tblGrid>
              <a:tr h="308099">
                <a:tc rowSpan="2">
                  <a:txBody>
                    <a:bodyPr/>
                    <a:lstStyle/>
                    <a:p>
                      <a:endParaRPr lang="ru-RU" sz="18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Garamond" panose="02020404030301010803" pitchFamily="18" charset="0"/>
                        </a:rPr>
                        <a:t>Предложения на 2021 год, млн. рублей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Garamond" panose="02020404030301010803" pitchFamily="18" charset="0"/>
                        </a:rPr>
                        <a:t>Количество объектов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141153"/>
                  </a:ext>
                </a:extLst>
              </a:tr>
              <a:tr h="32129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Garamond" panose="02020404030301010803" pitchFamily="18" charset="0"/>
                        </a:rPr>
                        <a:t>Всего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Garamond" panose="02020404030301010803" pitchFamily="18" charset="0"/>
                        </a:rPr>
                        <a:t>бюджет РФ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Garamond" panose="02020404030301010803" pitchFamily="18" charset="0"/>
                        </a:rPr>
                        <a:t>бюджет РД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338149"/>
                  </a:ext>
                </a:extLst>
              </a:tr>
              <a:tr h="455729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ВСЕГО,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в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том числе: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12 867,37</a:t>
                      </a:r>
                      <a:endParaRPr lang="ru-RU" sz="1500" b="1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ru-RU" sz="1500" b="1" baseline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421,64</a:t>
                      </a:r>
                      <a:endParaRPr lang="ru-RU" sz="1500" b="1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9 445,73</a:t>
                      </a:r>
                      <a:endParaRPr lang="ru-RU" sz="1500" b="1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224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объекта(5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ПИР)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658520"/>
                  </a:ext>
                </a:extLst>
              </a:tr>
              <a:tr h="508363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Социальная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сфера,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в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том числе: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6 459,90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1 708,32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4 751,58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97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объектов(4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ПИР)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39357"/>
                  </a:ext>
                </a:extLst>
              </a:tr>
              <a:tr h="323503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Общее образование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3 366,10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879,30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2 486,80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43 объекта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002573"/>
                  </a:ext>
                </a:extLst>
              </a:tr>
              <a:tr h="323503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Дошкольное образование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  <a:r>
                        <a:rPr lang="ru-RU" sz="1500" b="1" baseline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004,75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281,15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723,60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19 объектов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1222"/>
                  </a:ext>
                </a:extLst>
              </a:tr>
              <a:tr h="323503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Здравоохранение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1 383,87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259,32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1 124,55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18 объектов (4 ПИР)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388891"/>
                  </a:ext>
                </a:extLst>
              </a:tr>
              <a:tr h="323503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Культура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462,28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224,67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237,61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10 объектов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508947"/>
                  </a:ext>
                </a:extLst>
              </a:tr>
              <a:tr h="554577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Физическая культура и спорт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242,88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63,88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179,00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7 объектов 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743493"/>
                  </a:ext>
                </a:extLst>
              </a:tr>
              <a:tr h="554577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Жилищно-коммунальное 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хозяйство,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в 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том числе:</a:t>
                      </a:r>
                      <a:endParaRPr lang="ru-RU" sz="12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5 866,13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1 713,33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4 152,80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126</a:t>
                      </a:r>
                      <a:r>
                        <a:rPr lang="ru-RU" sz="1400" b="1" kern="1200" baseline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объектов </a:t>
                      </a: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(23 ПИР</a:t>
                      </a:r>
                      <a:r>
                        <a:rPr lang="ru-RU" sz="1400" b="1" kern="1200" baseline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)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93738"/>
                  </a:ext>
                </a:extLst>
              </a:tr>
              <a:tr h="323503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Газификация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615,66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158,23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457,43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 объектов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824782"/>
                  </a:ext>
                </a:extLst>
              </a:tr>
              <a:tr h="323503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Водоснабжение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4 485,09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1 112,40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3 372,69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98 объектов (19 ПИР)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636282"/>
                  </a:ext>
                </a:extLst>
              </a:tr>
              <a:tr h="323503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Водоотведение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765,38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442,70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322,68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8 объектов (1 ПИР)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867929"/>
                  </a:ext>
                </a:extLst>
              </a:tr>
              <a:tr h="363299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Прочие,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в 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том числе: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541,35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0,00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541,35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 объект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20525"/>
                  </a:ext>
                </a:extLst>
              </a:tr>
              <a:tr h="600792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Резерв</a:t>
                      </a:r>
                      <a:endParaRPr lang="ru-RU" sz="1500" b="1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488,85</a:t>
                      </a:r>
                      <a:endParaRPr lang="ru-RU" sz="1500" b="1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0,00</a:t>
                      </a:r>
                      <a:endParaRPr lang="ru-RU" sz="1500" b="1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488,85</a:t>
                      </a:r>
                      <a:endParaRPr lang="ru-RU" sz="1500" b="1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Участие в федеральных программах, проектирование будущих</a:t>
                      </a:r>
                      <a:r>
                        <a:rPr lang="ru-RU" sz="1100" b="1" baseline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лет</a:t>
                      </a:r>
                      <a:endParaRPr lang="ru-RU" sz="1100" b="1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741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633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65978"/>
              </p:ext>
            </p:extLst>
          </p:nvPr>
        </p:nvGraphicFramePr>
        <p:xfrm>
          <a:off x="219074" y="1114425"/>
          <a:ext cx="8763001" cy="5626372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2441119">
                  <a:extLst>
                    <a:ext uri="{9D8B030D-6E8A-4147-A177-3AD203B41FA5}">
                      <a16:colId xmlns:a16="http://schemas.microsoft.com/office/drawing/2014/main" val="3537660140"/>
                    </a:ext>
                  </a:extLst>
                </a:gridCol>
                <a:gridCol w="1076145">
                  <a:extLst>
                    <a:ext uri="{9D8B030D-6E8A-4147-A177-3AD203B41FA5}">
                      <a16:colId xmlns:a16="http://schemas.microsoft.com/office/drawing/2014/main" val="3071247184"/>
                    </a:ext>
                  </a:extLst>
                </a:gridCol>
                <a:gridCol w="1045594">
                  <a:extLst>
                    <a:ext uri="{9D8B030D-6E8A-4147-A177-3AD203B41FA5}">
                      <a16:colId xmlns:a16="http://schemas.microsoft.com/office/drawing/2014/main" val="3832769864"/>
                    </a:ext>
                  </a:extLst>
                </a:gridCol>
                <a:gridCol w="1020056">
                  <a:extLst>
                    <a:ext uri="{9D8B030D-6E8A-4147-A177-3AD203B41FA5}">
                      <a16:colId xmlns:a16="http://schemas.microsoft.com/office/drawing/2014/main" val="3228097578"/>
                    </a:ext>
                  </a:extLst>
                </a:gridCol>
                <a:gridCol w="1133034">
                  <a:extLst>
                    <a:ext uri="{9D8B030D-6E8A-4147-A177-3AD203B41FA5}">
                      <a16:colId xmlns:a16="http://schemas.microsoft.com/office/drawing/2014/main" val="560044978"/>
                    </a:ext>
                  </a:extLst>
                </a:gridCol>
                <a:gridCol w="978149">
                  <a:extLst>
                    <a:ext uri="{9D8B030D-6E8A-4147-A177-3AD203B41FA5}">
                      <a16:colId xmlns:a16="http://schemas.microsoft.com/office/drawing/2014/main" val="2061912235"/>
                    </a:ext>
                  </a:extLst>
                </a:gridCol>
                <a:gridCol w="1068904">
                  <a:extLst>
                    <a:ext uri="{9D8B030D-6E8A-4147-A177-3AD203B41FA5}">
                      <a16:colId xmlns:a16="http://schemas.microsoft.com/office/drawing/2014/main" val="2932684110"/>
                    </a:ext>
                  </a:extLst>
                </a:gridCol>
              </a:tblGrid>
              <a:tr h="181208">
                <a:tc rowSpan="2">
                  <a:txBody>
                    <a:bodyPr/>
                    <a:lstStyle/>
                    <a:p>
                      <a:endParaRPr lang="ru-RU" sz="18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aramond" panose="02020404030301010803" pitchFamily="18" charset="0"/>
                        </a:rPr>
                        <a:t>2020 год</a:t>
                      </a:r>
                      <a:endParaRPr lang="ru-RU" sz="1200" b="1" dirty="0" smtClean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aramond" panose="02020404030301010803" pitchFamily="18" charset="0"/>
                        </a:rPr>
                        <a:t>2021 год (проект)</a:t>
                      </a:r>
                      <a:endParaRPr lang="ru-RU" sz="1200" b="1" dirty="0" smtClean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Garamond" panose="02020404030301010803" pitchFamily="18" charset="0"/>
                        </a:rPr>
                        <a:t>Отклонение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Garamond" panose="02020404030301010803" pitchFamily="18" charset="0"/>
                        </a:rPr>
                        <a:t>(2021-2020)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141153"/>
                  </a:ext>
                </a:extLst>
              </a:tr>
              <a:tr h="2836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Garamond" panose="02020404030301010803" pitchFamily="18" charset="0"/>
                        </a:rPr>
                        <a:t>Всего</a:t>
                      </a:r>
                      <a:endParaRPr lang="ru-RU" sz="1400" b="1" i="1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Garamond" panose="02020404030301010803" pitchFamily="18" charset="0"/>
                        </a:rPr>
                        <a:t>бюджет РД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latin typeface="Garamond" panose="02020404030301010803" pitchFamily="18" charset="0"/>
                        </a:rPr>
                        <a:t>Всего</a:t>
                      </a:r>
                      <a:endParaRPr lang="ru-RU" sz="1400" b="1" i="1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b="1" dirty="0">
                          <a:latin typeface="Garamond" panose="02020404030301010803" pitchFamily="18" charset="0"/>
                        </a:rPr>
                        <a:t>бюджет РД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400" b="1" kern="1200" dirty="0">
                          <a:latin typeface="Garamond" panose="02020404030301010803" pitchFamily="18" charset="0"/>
                        </a:rPr>
                        <a:t>Всего</a:t>
                      </a:r>
                      <a:endParaRPr lang="ru-RU" sz="1400" b="1" i="1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Garamond" panose="02020404030301010803" pitchFamily="18" charset="0"/>
                        </a:rPr>
                        <a:t>бюджет РД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38149"/>
                  </a:ext>
                </a:extLst>
              </a:tr>
              <a:tr h="3712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ВСЕГО,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в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том числе: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14 400,83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9 031,69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12 867,37</a:t>
                      </a:r>
                      <a:endParaRPr lang="ru-RU" sz="1500" b="1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9 445,73</a:t>
                      </a:r>
                      <a:endParaRPr lang="ru-RU" sz="1500" b="1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-1 533,46</a:t>
                      </a:r>
                      <a:endParaRPr lang="ru-RU" sz="1500" b="1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414,04</a:t>
                      </a:r>
                      <a:endParaRPr lang="ru-RU" sz="1500" b="1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658520"/>
                  </a:ext>
                </a:extLst>
              </a:tr>
              <a:tr h="468084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Социальная сфера</a:t>
                      </a:r>
                    </a:p>
                    <a:p>
                      <a:pPr marL="177800" indent="0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в том числе: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9 380,07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4543,93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6 459,90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4 751,58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-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2 920,17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207,65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39357"/>
                  </a:ext>
                </a:extLst>
              </a:tr>
              <a:tr h="303937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Общее образование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5 514,57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2 585,63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3 366,10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2 486,80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-2 148,47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- 98,83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002573"/>
                  </a:ext>
                </a:extLst>
              </a:tr>
              <a:tr h="29787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Дошкольное образование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1 852,64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470,75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  <a:r>
                        <a:rPr lang="ru-RU" sz="1500" b="1" baseline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004,75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723,60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-847,89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252,85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1222"/>
                  </a:ext>
                </a:extLst>
              </a:tr>
              <a:tr h="29787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Здравоохранение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1 608,59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1 133,59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1 383,87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1 124,55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-224,72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- 9,04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388891"/>
                  </a:ext>
                </a:extLst>
              </a:tr>
              <a:tr h="29787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Культура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185,93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135,62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462,28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237,61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276,35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101,99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508947"/>
                  </a:ext>
                </a:extLst>
              </a:tr>
              <a:tr h="40553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Физическая культура 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0" algn="l" defTabSz="685800" rtl="0" eaLnBrk="1" latinLnBrk="0" hangingPunct="1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и 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спорт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218,34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218,34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242,88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179,00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24,54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- 39,34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743493"/>
                  </a:ext>
                </a:extLst>
              </a:tr>
              <a:tr h="546968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Жилищно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-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коммунальное хозяйство,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в 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том числе:</a:t>
                      </a:r>
                      <a:endParaRPr lang="ru-RU" sz="12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4 650,76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4 117,76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5 866,13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4 152,80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1 215,37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35,04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93738"/>
                  </a:ext>
                </a:extLst>
              </a:tr>
              <a:tr h="29787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400" b="1" i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Газификация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i="1" u="none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500,00</a:t>
                      </a:r>
                      <a:endParaRPr lang="ru-RU" sz="1500" b="1" i="1" u="none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i="1" u="none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500,00</a:t>
                      </a:r>
                      <a:endParaRPr lang="ru-RU" sz="1500" b="1" i="1" u="none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i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615,66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i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457,43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i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115,66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i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- 42,57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824782"/>
                  </a:ext>
                </a:extLst>
              </a:tr>
              <a:tr h="303937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400" b="1" i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Водоснабжение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i="1" u="none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3 394,00</a:t>
                      </a:r>
                      <a:endParaRPr lang="ru-RU" sz="1500" b="1" i="1" u="none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i="1" u="none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3394,00</a:t>
                      </a:r>
                      <a:endParaRPr lang="ru-RU" sz="1500" b="1" i="1" u="none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i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4 485,09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i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3 372,69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i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1 091,09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i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- 21,31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636282"/>
                  </a:ext>
                </a:extLst>
              </a:tr>
              <a:tr h="29787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400" b="1" i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Водоотведение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i="1" u="none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748,91</a:t>
                      </a:r>
                      <a:endParaRPr lang="ru-RU" sz="1500" b="1" i="1" u="none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i="1" u="none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215,91</a:t>
                      </a:r>
                      <a:endParaRPr lang="ru-RU" sz="1500" b="1" i="1" u="none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i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765,38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i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322,68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i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16,47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i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106,77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867929"/>
                  </a:ext>
                </a:extLst>
              </a:tr>
              <a:tr h="36309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Прочие,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в 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том числе: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377,85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377,85</a:t>
                      </a:r>
                      <a:endParaRPr lang="ru-RU" sz="1500" b="1" i="1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541,35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541,35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163,53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163,53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20525"/>
                  </a:ext>
                </a:extLst>
              </a:tr>
              <a:tr h="297872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Резерв</a:t>
                      </a:r>
                      <a:endParaRPr lang="ru-RU" sz="1500" b="1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370,00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685800" rtl="0" eaLnBrk="1" latinLnBrk="0" hangingPunct="1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370,00</a:t>
                      </a:r>
                      <a:endParaRPr lang="ru-RU" sz="1500" b="1" i="0" kern="12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488,85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488,85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118,85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118,85</a:t>
                      </a:r>
                      <a:endParaRPr lang="ru-RU" sz="1500" b="1" i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741334"/>
                  </a:ext>
                </a:extLst>
              </a:tr>
            </a:tbl>
          </a:graphicData>
        </a:graphic>
      </p:graphicFrame>
      <p:sp>
        <p:nvSpPr>
          <p:cNvPr id="3" name="Текст 4"/>
          <p:cNvSpPr txBox="1">
            <a:spLocks/>
          </p:cNvSpPr>
          <p:nvPr/>
        </p:nvSpPr>
        <p:spPr>
          <a:xfrm>
            <a:off x="1606655" y="0"/>
            <a:ext cx="6641995" cy="45623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Объемы финансирования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Республиканской инвестиционной программы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44554" y="770555"/>
            <a:ext cx="12994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Garamond" panose="02020404030301010803" pitchFamily="18" charset="0"/>
              </a:rPr>
              <a:t>(млн рублей)</a:t>
            </a:r>
          </a:p>
        </p:txBody>
      </p:sp>
    </p:spTree>
    <p:extLst>
      <p:ext uri="{BB962C8B-B14F-4D97-AF65-F5344CB8AC3E}">
        <p14:creationId xmlns:p14="http://schemas.microsoft.com/office/powerpoint/2010/main" val="1312334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311659"/>
              </p:ext>
            </p:extLst>
          </p:nvPr>
        </p:nvGraphicFramePr>
        <p:xfrm>
          <a:off x="228599" y="773326"/>
          <a:ext cx="8753476" cy="6005581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2552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312">
                  <a:extLst>
                    <a:ext uri="{9D8B030D-6E8A-4147-A177-3AD203B41FA5}">
                      <a16:colId xmlns:a16="http://schemas.microsoft.com/office/drawing/2014/main" val="3101019187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0403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effectLst/>
                          <a:latin typeface="Garamond" panose="02020404030301010803" pitchFamily="18" charset="0"/>
                        </a:rPr>
                        <a:t>Источники финансирования, отраслевая принадлежность</a:t>
                      </a:r>
                      <a:endParaRPr lang="ru-RU" sz="1100" b="1" i="1" dirty="0"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Garamond" panose="02020404030301010803" pitchFamily="18" charset="0"/>
                        </a:rPr>
                        <a:t>Количество объектов</a:t>
                      </a:r>
                      <a:endParaRPr lang="ru-RU" sz="1200" b="1" i="1" dirty="0"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effectLst/>
                          <a:latin typeface="Garamond" panose="02020404030301010803" pitchFamily="18" charset="0"/>
                        </a:rPr>
                        <a:t>Всего</a:t>
                      </a:r>
                      <a:endParaRPr lang="ru-RU" sz="1100" b="1" i="1" dirty="0"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effectLst/>
                          <a:latin typeface="Garamond" panose="02020404030301010803" pitchFamily="18" charset="0"/>
                        </a:rPr>
                        <a:t>в т.ч. </a:t>
                      </a:r>
                    </a:p>
                    <a:p>
                      <a:pPr algn="ctr"/>
                      <a:r>
                        <a:rPr lang="ru-RU" sz="1100" b="1" kern="1200" dirty="0">
                          <a:effectLst/>
                          <a:latin typeface="Garamond" panose="02020404030301010803" pitchFamily="18" charset="0"/>
                        </a:rPr>
                        <a:t>в рамках фед. программ</a:t>
                      </a:r>
                      <a:endParaRPr lang="ru-RU" sz="1100" b="1" i="1" kern="1200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effectLst/>
                          <a:latin typeface="Garamond" panose="02020404030301010803" pitchFamily="18" charset="0"/>
                        </a:rPr>
                        <a:t>в </a:t>
                      </a:r>
                      <a:r>
                        <a:rPr lang="ru-RU" sz="1100" b="1" kern="1200" dirty="0" err="1" smtClean="0">
                          <a:effectLst/>
                          <a:latin typeface="Garamond" panose="02020404030301010803" pitchFamily="18" charset="0"/>
                        </a:rPr>
                        <a:t>т.ч</a:t>
                      </a:r>
                      <a:r>
                        <a:rPr lang="ru-RU" sz="1100" b="1" kern="1200" dirty="0" smtClean="0">
                          <a:effectLst/>
                          <a:latin typeface="Garamond" panose="02020404030301010803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100" b="1" kern="1200" dirty="0" smtClean="0">
                          <a:effectLst/>
                          <a:latin typeface="Garamond" panose="02020404030301010803" pitchFamily="18" charset="0"/>
                        </a:rPr>
                        <a:t>в рамках нац. проектов</a:t>
                      </a:r>
                      <a:endParaRPr lang="ru-RU" sz="1100" b="1" i="1" kern="1200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effectLst/>
                          <a:latin typeface="Garamond" panose="02020404030301010803" pitchFamily="18" charset="0"/>
                        </a:rPr>
                        <a:t>Вновь начинаемые объекты</a:t>
                      </a:r>
                      <a:endParaRPr lang="ru-RU" sz="1100" b="1" i="1" kern="1200" dirty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>
                          <a:effectLst/>
                          <a:latin typeface="Garamond" panose="02020404030301010803" pitchFamily="18" charset="0"/>
                        </a:rPr>
                        <a:t>Пусковые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100" b="1" kern="1200" dirty="0">
                          <a:effectLst/>
                          <a:latin typeface="Garamond" panose="02020404030301010803" pitchFamily="18" charset="0"/>
                        </a:rPr>
                        <a:t>(полный либо частичный ввод)</a:t>
                      </a:r>
                      <a:endParaRPr lang="ru-RU" sz="1100" b="1" i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Garamond" panose="02020404030301010803" pitchFamily="18" charset="0"/>
                        </a:rPr>
                        <a:t>Всего</a:t>
                      </a:r>
                      <a:endParaRPr lang="ru-RU" sz="1100" b="1" i="1" dirty="0"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effectLst/>
                          <a:latin typeface="Garamond" panose="02020404030301010803" pitchFamily="18" charset="0"/>
                        </a:rPr>
                        <a:t>в т.ч. </a:t>
                      </a:r>
                      <a:r>
                        <a:rPr lang="ru-RU" sz="1100" b="1" kern="1200" dirty="0" smtClean="0">
                          <a:effectLst/>
                          <a:latin typeface="Garamond" panose="02020404030301010803" pitchFamily="18" charset="0"/>
                        </a:rPr>
                        <a:t>В</a:t>
                      </a:r>
                      <a:r>
                        <a:rPr lang="ru-RU" sz="1100" b="1" kern="12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effectLst/>
                          <a:latin typeface="Garamond" panose="02020404030301010803" pitchFamily="18" charset="0"/>
                        </a:rPr>
                        <a:t>рамках </a:t>
                      </a:r>
                      <a:r>
                        <a:rPr lang="ru-RU" sz="1100" b="1" kern="1200" dirty="0">
                          <a:effectLst/>
                          <a:latin typeface="Garamond" panose="02020404030301010803" pitchFamily="18" charset="0"/>
                        </a:rPr>
                        <a:t>фед.программ</a:t>
                      </a:r>
                      <a:endParaRPr lang="ru-RU" sz="1100" b="1" i="1" dirty="0"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3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ВСЕГО,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в том числе: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224</a:t>
                      </a:r>
                      <a:endParaRPr lang="ru-RU" sz="1000" b="1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37</a:t>
                      </a:r>
                      <a:endParaRPr lang="ru-RU" sz="1000" b="1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+mn-cs"/>
                        </a:rPr>
                        <a:t>21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  <a:endParaRPr lang="ru-RU" sz="1000" b="1" i="0" kern="120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100</a:t>
                      </a:r>
                      <a:endParaRPr lang="ru-RU" sz="1000" b="1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2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Объекты в рамках госпрограмм РФ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37</a:t>
                      </a:r>
                      <a:endParaRPr lang="ru-RU" sz="1000" b="1" i="0" kern="120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37</a:t>
                      </a:r>
                      <a:endParaRPr lang="ru-RU" sz="1000" b="1" i="0" kern="120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+mn-cs"/>
                        </a:rPr>
                        <a:t>0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  <a:endParaRPr lang="ru-RU" sz="1000" b="1" i="0" kern="120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4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Объекты, не включенные в госпрограммы РФ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187</a:t>
                      </a:r>
                      <a:endParaRPr lang="ru-RU" sz="1000" b="1" i="0" kern="120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+mn-cs"/>
                        </a:rPr>
                        <a:t>0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  <a:endParaRPr lang="ru-RU" sz="1000" b="1" i="0" kern="120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72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1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Общее образование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43</a:t>
                      </a:r>
                      <a:endParaRPr lang="ru-RU" sz="1000" b="1" i="0" kern="120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+mn-cs"/>
                        </a:rPr>
                        <a:t>5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ru-RU" sz="1000" b="1" i="0" kern="120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  <a:endParaRPr lang="ru-RU" sz="1000" b="1" kern="120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2951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уч.мест</a:t>
                      </a:r>
                      <a:endParaRPr lang="ru-RU" sz="1000" b="1" i="0" kern="120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520 уч.мест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1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Дошкольное образование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+mn-cs"/>
                        </a:rPr>
                        <a:t>2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1030 мест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400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мест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Здравоохранение</a:t>
                      </a:r>
                    </a:p>
                    <a:p>
                      <a:pPr marL="180975" indent="0"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ПИР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+mn-cs"/>
                        </a:rPr>
                        <a:t>1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354 коек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320 коек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507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Культура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  <a:endParaRPr lang="ru-RU" sz="1000" b="1" i="0" kern="120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ru-RU" sz="1000" b="1" i="0" kern="120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+mn-cs"/>
                        </a:rPr>
                        <a:t>6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1400 мест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1000 мест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793643"/>
                  </a:ext>
                </a:extLst>
              </a:tr>
              <a:tr h="405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+mn-cs"/>
                        </a:rPr>
                        <a:t>1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2320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кв.м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1780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кв.м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1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Водоснабжение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98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+mn-cs"/>
                        </a:rPr>
                        <a:t>6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ru-RU" sz="1000" b="1" i="0" kern="120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48</a:t>
                      </a:r>
                      <a:endParaRPr lang="ru-RU" sz="1000" b="1" kern="120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352,99 км, 12 скважин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103,39 км</a:t>
                      </a:r>
                      <a:endParaRPr lang="ru-RU" sz="1200" b="1" i="0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02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Водоотведение</a:t>
                      </a:r>
                    </a:p>
                    <a:p>
                      <a:pPr marL="0" indent="180975"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ПИР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+mn-cs"/>
                        </a:rPr>
                        <a:t>0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насосные станции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61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Газификация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  <a:endParaRPr lang="ru-RU" sz="1000" b="1" i="0" kern="120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+mn-cs"/>
                        </a:rPr>
                        <a:t>0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  <a:r>
                        <a:rPr lang="ru-RU" sz="1000" b="1" baseline="30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ru-RU" sz="1000" b="1" i="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  <a:endParaRPr lang="ru-RU" sz="1000" b="1" kern="120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105,11 км</a:t>
                      </a:r>
                      <a:endParaRPr lang="ru-RU" sz="1000" b="1" i="0" kern="120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82,51 км</a:t>
                      </a:r>
                      <a:endParaRPr lang="ru-RU" sz="1200" b="1" i="0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53383"/>
                  </a:ext>
                </a:extLst>
              </a:tr>
              <a:tr h="3761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Прочие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ru-RU" sz="1000" b="1" i="0" kern="120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+mn-cs"/>
                        </a:rPr>
                        <a:t>0</a:t>
                      </a:r>
                      <a:endParaRPr lang="ru-RU" sz="1400" b="1" i="0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  <a:endParaRPr lang="ru-RU" sz="1000" b="1" i="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ru-RU" sz="1000" b="1" kern="120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адм.здание</a:t>
                      </a:r>
                      <a:endParaRPr lang="ru-RU" sz="1000" b="1" i="0" kern="1200" baseline="30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-</a:t>
                      </a:r>
                      <a:endParaRPr lang="ru-RU" sz="1200" b="1" i="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0353" y="80968"/>
            <a:ext cx="8867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Количественная характеристика </a:t>
            </a:r>
            <a:endParaRPr lang="ru-RU" b="1" dirty="0" smtClean="0">
              <a:solidFill>
                <a:srgbClr val="C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Республиканской </a:t>
            </a:r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инвестиционной программы на 2021 год</a:t>
            </a:r>
          </a:p>
        </p:txBody>
      </p:sp>
    </p:spTree>
    <p:extLst>
      <p:ext uri="{BB962C8B-B14F-4D97-AF65-F5344CB8AC3E}">
        <p14:creationId xmlns:p14="http://schemas.microsoft.com/office/powerpoint/2010/main" val="215605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1"/>
          <p:cNvSpPr txBox="1">
            <a:spLocks/>
          </p:cNvSpPr>
          <p:nvPr/>
        </p:nvSpPr>
        <p:spPr>
          <a:xfrm>
            <a:off x="1223589" y="1506326"/>
            <a:ext cx="3550692" cy="32077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0F6FC6"/>
              </a:buClr>
            </a:pPr>
            <a:r>
              <a:rPr lang="ru-RU" sz="1800" b="1" dirty="0">
                <a:solidFill>
                  <a:srgbClr val="002060"/>
                </a:solidFill>
                <a:latin typeface="Garamond" panose="02020404030301010803" pitchFamily="18" charset="0"/>
              </a:rPr>
              <a:t>16 школ на 2951 </a:t>
            </a:r>
            <a:r>
              <a:rPr lang="ru-RU" sz="18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уч.мест</a:t>
            </a:r>
            <a:endParaRPr lang="ru-RU" sz="18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109728" indent="0">
              <a:buClr>
                <a:srgbClr val="0F6FC6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   5 </a:t>
            </a:r>
            <a:r>
              <a:rPr lang="ru-RU" sz="1400" b="1" i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(в рамках нац. проектов</a:t>
            </a:r>
            <a:r>
              <a:rPr lang="ru-RU" sz="1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)</a:t>
            </a:r>
            <a:endParaRPr lang="ru-RU" sz="1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1223590" y="2465436"/>
            <a:ext cx="2765784" cy="46549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  <a:buClr>
                <a:srgbClr val="0F6FC6"/>
              </a:buClr>
            </a:pPr>
            <a:r>
              <a:rPr lang="ru-RU" sz="1800" b="1" dirty="0">
                <a:solidFill>
                  <a:srgbClr val="002060"/>
                </a:solidFill>
                <a:latin typeface="Garamond" panose="02020404030301010803" pitchFamily="18" charset="0"/>
              </a:rPr>
              <a:t>10 детских садов </a:t>
            </a:r>
            <a:endParaRPr lang="ru-RU" sz="18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109728" indent="0">
              <a:spcBef>
                <a:spcPts val="0"/>
              </a:spcBef>
              <a:buClr>
                <a:srgbClr val="0F6FC6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    на </a:t>
            </a:r>
            <a:r>
              <a:rPr lang="ru-RU" sz="1800" b="1" dirty="0">
                <a:solidFill>
                  <a:srgbClr val="002060"/>
                </a:solidFill>
                <a:latin typeface="Garamond" panose="02020404030301010803" pitchFamily="18" charset="0"/>
              </a:rPr>
              <a:t>1030 мест </a:t>
            </a:r>
            <a:endParaRPr lang="ru-RU" sz="18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109728" indent="0">
              <a:spcBef>
                <a:spcPts val="0"/>
              </a:spcBef>
              <a:buClr>
                <a:srgbClr val="0F6FC6"/>
              </a:buCl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   2 </a:t>
            </a:r>
            <a:r>
              <a:rPr lang="ru-RU" sz="14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(в рамках нац. проектов</a:t>
            </a:r>
            <a:r>
              <a:rPr lang="ru-RU" sz="1800" b="1" dirty="0">
                <a:solidFill>
                  <a:srgbClr val="002060"/>
                </a:solidFill>
                <a:latin typeface="Garamond" panose="02020404030301010803" pitchFamily="18" charset="0"/>
              </a:rPr>
              <a:t>)</a:t>
            </a:r>
          </a:p>
          <a:p>
            <a:pPr marL="109728" indent="0">
              <a:spcBef>
                <a:spcPts val="0"/>
              </a:spcBef>
              <a:buClr>
                <a:srgbClr val="0F6FC6"/>
              </a:buClr>
              <a:buNone/>
            </a:pPr>
            <a:endParaRPr lang="ru-RU" sz="1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1223589" y="3824234"/>
            <a:ext cx="3167460" cy="46549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0F6FC6"/>
              </a:buClr>
            </a:pPr>
            <a:r>
              <a:rPr lang="ru-RU" sz="1800" b="1" dirty="0">
                <a:solidFill>
                  <a:srgbClr val="002060"/>
                </a:solidFill>
                <a:latin typeface="Garamond" panose="02020404030301010803" pitchFamily="18" charset="0"/>
              </a:rPr>
              <a:t>3 объекта   –  354 </a:t>
            </a:r>
            <a:r>
              <a:rPr lang="ru-RU" sz="1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коек</a:t>
            </a:r>
          </a:p>
          <a:p>
            <a:pPr marL="109728" indent="0">
              <a:buClr>
                <a:srgbClr val="0F6FC6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   1 </a:t>
            </a:r>
            <a:r>
              <a:rPr lang="ru-RU" sz="14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(в рамках нац. проектов</a:t>
            </a:r>
            <a:r>
              <a:rPr lang="ru-RU" sz="1800" b="1" dirty="0">
                <a:solidFill>
                  <a:srgbClr val="002060"/>
                </a:solidFill>
                <a:latin typeface="Garamond" panose="02020404030301010803" pitchFamily="18" charset="0"/>
              </a:rPr>
              <a:t>)</a:t>
            </a:r>
          </a:p>
          <a:p>
            <a:pPr>
              <a:buClr>
                <a:srgbClr val="0F6FC6"/>
              </a:buClr>
            </a:pPr>
            <a:endParaRPr lang="ru-RU" sz="18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109728" indent="0">
              <a:buClr>
                <a:srgbClr val="0F6FC6"/>
              </a:buClr>
              <a:buNone/>
            </a:pPr>
            <a:endParaRPr lang="ru-RU" sz="1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5552506" y="1506929"/>
            <a:ext cx="3615368" cy="41399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0F6FC6"/>
              </a:buClr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5 объектов спорта на 2320 </a:t>
            </a:r>
            <a:r>
              <a:rPr lang="ru-RU" sz="16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кв.м</a:t>
            </a:r>
            <a:endParaRPr lang="ru-RU" sz="16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109728" indent="0">
              <a:buClr>
                <a:srgbClr val="0F6FC6"/>
              </a:buClr>
              <a:buNone/>
            </a:pPr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    1 </a:t>
            </a:r>
            <a:r>
              <a:rPr lang="ru-RU" sz="14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(в рамках нац. проектов)</a:t>
            </a:r>
          </a:p>
          <a:p>
            <a:pPr marL="109728" indent="0">
              <a:buClr>
                <a:srgbClr val="0F6FC6"/>
              </a:buClr>
              <a:buNone/>
            </a:pPr>
            <a:endParaRPr lang="ru-RU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109728" indent="0">
              <a:buClr>
                <a:srgbClr val="0F6FC6"/>
              </a:buClr>
              <a:buNone/>
            </a:pPr>
            <a:endParaRPr lang="ru-RU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5552302" y="3157282"/>
            <a:ext cx="3723888" cy="66695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  <a:buClr>
                <a:srgbClr val="0F6FC6"/>
              </a:buClr>
            </a:pPr>
            <a:r>
              <a:rPr lang="ru-RU" sz="1800" b="1" dirty="0">
                <a:solidFill>
                  <a:srgbClr val="002060"/>
                </a:solidFill>
                <a:latin typeface="Garamond" panose="02020404030301010803" pitchFamily="18" charset="0"/>
              </a:rPr>
              <a:t>48 объектов – 352,99 км, </a:t>
            </a:r>
            <a:r>
              <a:rPr lang="ru-RU" sz="1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12 </a:t>
            </a:r>
            <a:r>
              <a:rPr lang="ru-RU" sz="18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скв</a:t>
            </a:r>
            <a:r>
              <a:rPr lang="ru-RU" sz="1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</a:p>
          <a:p>
            <a:pPr marL="109728" indent="0">
              <a:spcBef>
                <a:spcPts val="0"/>
              </a:spcBef>
              <a:buClr>
                <a:srgbClr val="0F6FC6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6 </a:t>
            </a:r>
            <a:r>
              <a:rPr lang="ru-RU" sz="14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(в рамках нац. проектов)</a:t>
            </a:r>
          </a:p>
          <a:p>
            <a:pPr marL="109728" indent="0">
              <a:spcBef>
                <a:spcPts val="0"/>
              </a:spcBef>
              <a:buClr>
                <a:srgbClr val="0F6FC6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</a:p>
          <a:p>
            <a:pPr marL="1617663" indent="0">
              <a:spcBef>
                <a:spcPts val="0"/>
              </a:spcBef>
              <a:buClr>
                <a:srgbClr val="0F6FC6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endParaRPr lang="ru-RU" sz="1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1394370" y="4856088"/>
            <a:ext cx="2781120" cy="55025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  <a:buClr>
                <a:srgbClr val="0F6FC6"/>
              </a:buClr>
            </a:pPr>
            <a:r>
              <a:rPr lang="ru-RU" sz="1800" b="1" dirty="0">
                <a:solidFill>
                  <a:srgbClr val="002060"/>
                </a:solidFill>
                <a:latin typeface="Garamond" panose="02020404030301010803" pitchFamily="18" charset="0"/>
              </a:rPr>
              <a:t>6 объектов культуры </a:t>
            </a:r>
          </a:p>
          <a:p>
            <a:pPr marL="352425" indent="0">
              <a:spcBef>
                <a:spcPts val="0"/>
              </a:spcBef>
              <a:buClr>
                <a:srgbClr val="0F6FC6"/>
              </a:buClr>
              <a:buNone/>
            </a:pPr>
            <a:r>
              <a:rPr lang="ru-RU" sz="1800" b="1" dirty="0">
                <a:solidFill>
                  <a:srgbClr val="002060"/>
                </a:solidFill>
                <a:latin typeface="Garamond" panose="02020404030301010803" pitchFamily="18" charset="0"/>
              </a:rPr>
              <a:t>на 1400 </a:t>
            </a:r>
            <a:r>
              <a:rPr lang="ru-RU" sz="1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мест</a:t>
            </a:r>
          </a:p>
          <a:p>
            <a:pPr marL="352425" indent="0">
              <a:spcBef>
                <a:spcPts val="0"/>
              </a:spcBef>
              <a:buClr>
                <a:srgbClr val="0F6FC6"/>
              </a:buCl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6 </a:t>
            </a:r>
            <a:r>
              <a:rPr lang="ru-RU" sz="14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(в рамках нац. проектов</a:t>
            </a:r>
            <a:r>
              <a:rPr lang="ru-RU" sz="1800" b="1" dirty="0">
                <a:solidFill>
                  <a:srgbClr val="002060"/>
                </a:solidFill>
                <a:latin typeface="Garamond" panose="02020404030301010803" pitchFamily="18" charset="0"/>
              </a:rPr>
              <a:t>)</a:t>
            </a:r>
          </a:p>
          <a:p>
            <a:pPr marL="352425" indent="0">
              <a:spcBef>
                <a:spcPts val="0"/>
              </a:spcBef>
              <a:buClr>
                <a:srgbClr val="0F6FC6"/>
              </a:buClr>
              <a:buNone/>
            </a:pPr>
            <a:endParaRPr lang="ru-RU" sz="1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16" name="Picture 2" descr="http://anandamgirlshostel.com/wp-content/uploads/2017/04/hospita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4" y="3413636"/>
            <a:ext cx="867435" cy="8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Сайгид\Desktop\22554435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25" y="2914843"/>
            <a:ext cx="794968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Сайгид\Desktop\gas-burn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68" y="1994371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бъект 1"/>
          <p:cNvSpPr txBox="1">
            <a:spLocks/>
          </p:cNvSpPr>
          <p:nvPr/>
        </p:nvSpPr>
        <p:spPr>
          <a:xfrm>
            <a:off x="5552302" y="2266884"/>
            <a:ext cx="3128910" cy="49903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0F6FC6"/>
              </a:buClr>
            </a:pPr>
            <a:r>
              <a:rPr lang="ru-RU" sz="1800" b="1" dirty="0">
                <a:solidFill>
                  <a:srgbClr val="002060"/>
                </a:solidFill>
                <a:latin typeface="Garamond" panose="02020404030301010803" pitchFamily="18" charset="0"/>
              </a:rPr>
              <a:t>10 объектов - 105,11 км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54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3" y="4690915"/>
            <a:ext cx="867434" cy="810953"/>
          </a:xfrm>
          <a:prstGeom prst="rect">
            <a:avLst/>
          </a:prstGeom>
        </p:spPr>
      </p:pic>
      <p:sp>
        <p:nvSpPr>
          <p:cNvPr id="22" name="Текст 8"/>
          <p:cNvSpPr txBox="1">
            <a:spLocks/>
          </p:cNvSpPr>
          <p:nvPr/>
        </p:nvSpPr>
        <p:spPr>
          <a:xfrm>
            <a:off x="652537" y="69507"/>
            <a:ext cx="8414669" cy="863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Ожидаемые результаты реализации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Республиканской инвестиционной программы</a:t>
            </a:r>
            <a:endParaRPr lang="ru-RU" sz="2400" b="1" dirty="0">
              <a:solidFill>
                <a:srgbClr val="C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" y="1193860"/>
            <a:ext cx="1183446" cy="82343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562" y="2283662"/>
            <a:ext cx="1080000" cy="9139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44" y="1109492"/>
            <a:ext cx="1008000" cy="1008000"/>
          </a:xfrm>
          <a:prstGeom prst="rect">
            <a:avLst/>
          </a:prstGeom>
        </p:spPr>
      </p:pic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B86934F2-9DDD-42E3-9DCC-A44BC72B2318}"/>
              </a:ext>
            </a:extLst>
          </p:cNvPr>
          <p:cNvSpPr txBox="1">
            <a:spLocks/>
          </p:cNvSpPr>
          <p:nvPr/>
        </p:nvSpPr>
        <p:spPr>
          <a:xfrm>
            <a:off x="141875" y="5797704"/>
            <a:ext cx="8799823" cy="8674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73038" algn="just"/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Всего в рамках Программы в 2021 году планируется ввод в эксплуатацию 100 объектов, в том числе 31 объекта с привлечением средств федерального бюджета и 69 объектов за счет средств республиканского бюджета РД</a:t>
            </a:r>
            <a:r>
              <a:rPr lang="ru-RU" sz="16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. В рамках национальных проектов РФ – 21 объект.</a:t>
            </a:r>
            <a:endParaRPr lang="ru-RU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28" name="Picture 2" descr="C:\Users\alik\Desktop\59c9318f0dd4c60001a0ec65_cab - water and sewer authority-p-1080.png">
            <a:extLst>
              <a:ext uri="{FF2B5EF4-FFF2-40B4-BE49-F238E27FC236}">
                <a16:creationId xmlns:a16="http://schemas.microsoft.com/office/drawing/2014/main" id="{6968ED10-F4DF-48C8-AE36-E62B75AC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93" y="3814027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бъект 1">
            <a:extLst>
              <a:ext uri="{FF2B5EF4-FFF2-40B4-BE49-F238E27FC236}">
                <a16:creationId xmlns:a16="http://schemas.microsoft.com/office/drawing/2014/main" id="{91A46B78-D617-4B35-A821-12DFC7F6271D}"/>
              </a:ext>
            </a:extLst>
          </p:cNvPr>
          <p:cNvSpPr txBox="1">
            <a:spLocks/>
          </p:cNvSpPr>
          <p:nvPr/>
        </p:nvSpPr>
        <p:spPr>
          <a:xfrm>
            <a:off x="5552302" y="4006580"/>
            <a:ext cx="3816424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0F6FC6"/>
              </a:buClr>
            </a:pPr>
            <a:r>
              <a:rPr lang="ru-RU" sz="1800" b="1" dirty="0">
                <a:solidFill>
                  <a:srgbClr val="002060"/>
                </a:solidFill>
                <a:latin typeface="Garamond" panose="02020404030301010803" pitchFamily="18" charset="0"/>
              </a:rPr>
              <a:t>1 объект – насосные станции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F32927C-0425-443C-BF32-BC5149051470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2906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36" y="4709780"/>
            <a:ext cx="1072345" cy="811960"/>
          </a:xfrm>
          <a:prstGeom prst="rect">
            <a:avLst/>
          </a:prstGeom>
        </p:spPr>
      </p:pic>
      <p:sp>
        <p:nvSpPr>
          <p:cNvPr id="31" name="Объект 1">
            <a:extLst>
              <a:ext uri="{FF2B5EF4-FFF2-40B4-BE49-F238E27FC236}">
                <a16:creationId xmlns:a16="http://schemas.microsoft.com/office/drawing/2014/main" id="{6304A536-0096-401E-B5E8-68537EE11F6E}"/>
              </a:ext>
            </a:extLst>
          </p:cNvPr>
          <p:cNvSpPr txBox="1">
            <a:spLocks/>
          </p:cNvSpPr>
          <p:nvPr/>
        </p:nvSpPr>
        <p:spPr>
          <a:xfrm>
            <a:off x="5552302" y="5023885"/>
            <a:ext cx="3816424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0F6FC6"/>
              </a:buClr>
            </a:pPr>
            <a:r>
              <a:rPr lang="ru-RU" sz="1800" b="1" dirty="0">
                <a:solidFill>
                  <a:srgbClr val="002060"/>
                </a:solidFill>
                <a:latin typeface="Garamond" panose="02020404030301010803" pitchFamily="18" charset="0"/>
              </a:rPr>
              <a:t>1 объект – административное здание</a:t>
            </a:r>
          </a:p>
        </p:txBody>
      </p:sp>
    </p:spTree>
    <p:extLst>
      <p:ext uri="{BB962C8B-B14F-4D97-AF65-F5344CB8AC3E}">
        <p14:creationId xmlns:p14="http://schemas.microsoft.com/office/powerpoint/2010/main" val="23872823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568" y="1334960"/>
            <a:ext cx="87533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Расходы дорожного фонда запланированы в объеме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10,0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из которых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9,3 млрд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– средства республиканского бюджета.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Источниками формирования дорожного фонда являются: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акцизы на ГСМ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7,2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транспортный налог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1,4 млрд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штрафы за нарушения законодательства о безопасности дорожного движения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703 млн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 федеральные трансферты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680 млн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R="3619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Общий объем межбюджетных трансфертов, предоставляемых муниципалитетам, составляет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38,1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увеличивается на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1,8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105 процентов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R="36195"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их составе наибольшая сумма, или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28,3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– это субвенции на реализацию основных общеобразовательных программ общего и дошкольного образования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(рост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104 процента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Зарезервированы средства с последующим их целевым направлением в суммах: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400 млн рублей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на улучшение условий по организации горячего питания в общеобразовательных учреждениях республики,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12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 также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500 млн рублей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на исполнение функций столицы.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8366" y="401524"/>
            <a:ext cx="4479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Бюджет дорожного фонда</a:t>
            </a:r>
            <a:endParaRPr lang="ru-RU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89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-36413" y="1917812"/>
          <a:ext cx="5931461" cy="494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65576" y="2366912"/>
            <a:ext cx="3378424" cy="406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  <a:endParaRPr lang="ru-RU" sz="1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Ввод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км</a:t>
            </a:r>
            <a:endParaRPr lang="ru-RU" sz="1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Ввод мостов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5/295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пог.м</a:t>
            </a:r>
            <a:endParaRPr lang="ru-RU" sz="1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дорог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277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км</a:t>
            </a:r>
            <a:endParaRPr lang="ru-RU" sz="1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мостов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19/610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пог.м</a:t>
            </a:r>
            <a:endParaRPr lang="ru-RU" sz="1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дорог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7.567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тыс. км.</a:t>
            </a:r>
            <a:endParaRPr lang="ru-RU" sz="1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муниципальных дорог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267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</a:t>
            </a:r>
            <a:endParaRPr lang="ru-RU" sz="1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Национальный проект БКАД</a:t>
            </a:r>
            <a:endParaRPr lang="ru-RU" sz="1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улиц г. Махачкалы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км</a:t>
            </a:r>
            <a:endParaRPr lang="ru-RU" sz="1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и реконструкция рег. дорог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км</a:t>
            </a:r>
            <a:endParaRPr lang="ru-RU" sz="1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509008" y="874251"/>
            <a:ext cx="295438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</a:t>
            </a:r>
            <a:r>
              <a:rPr lang="ru-RU" sz="1800" b="1" dirty="0" smtClean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9 986,4</a:t>
            </a:r>
            <a:r>
              <a:rPr lang="ru-RU" sz="1800" dirty="0" smtClean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0965" y="1801829"/>
            <a:ext cx="995321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учреждений</a:t>
            </a:r>
            <a:endParaRPr lang="ru-RU" sz="1400" dirty="0">
              <a:solidFill>
                <a:srgbClr val="00206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</a:t>
            </a:r>
            <a:r>
              <a:rPr lang="en-US" sz="11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,6</a:t>
            </a:r>
            <a:endParaRPr lang="ru-RU" sz="1400" dirty="0">
              <a:solidFill>
                <a:srgbClr val="00206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право 3"/>
          <p:cNvSpPr/>
          <p:nvPr/>
        </p:nvSpPr>
        <p:spPr>
          <a:xfrm>
            <a:off x="5139760" y="3486445"/>
            <a:ext cx="1033145" cy="58102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8693" y="110578"/>
            <a:ext cx="3857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Бюджет дорожного фонда</a:t>
            </a:r>
            <a:endParaRPr lang="ru-RU" sz="24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716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5388" y="1967373"/>
            <a:ext cx="8156896" cy="417448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Объем финансирования на 2021 </a:t>
            </a:r>
            <a:r>
              <a:rPr lang="ru-RU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год </a:t>
            </a:r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1 353,1 млн рублей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5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ru-RU" sz="5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Городским округам – 810,3 </a:t>
            </a:r>
            <a:r>
              <a:rPr lang="ru-RU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млн рублей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8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ru-RU" sz="8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Муниципальным районам </a:t>
            </a:r>
            <a:r>
              <a:rPr lang="ru-RU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– </a:t>
            </a:r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542,9 </a:t>
            </a:r>
            <a:r>
              <a:rPr lang="ru-RU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млн рублей</a:t>
            </a:r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002060"/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Ожидаемые </a:t>
            </a:r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результаты реализации проекта:</a:t>
            </a:r>
            <a:b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ремонт – 373 объектов</a:t>
            </a:r>
            <a:b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-протяженность </a:t>
            </a:r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ремонтируемых </a:t>
            </a:r>
            <a:r>
              <a:rPr lang="ru-RU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дорог – 267 км,</a:t>
            </a:r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том числе </a:t>
            </a:r>
            <a:r>
              <a:rPr lang="ru-RU" sz="20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:</a:t>
            </a:r>
          </a:p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с асфальтобетонным покрытием </a:t>
            </a:r>
            <a:r>
              <a:rPr lang="ru-RU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– 167 км.</a:t>
            </a:r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- с </a:t>
            </a:r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гравийным </a:t>
            </a:r>
            <a:r>
              <a:rPr lang="ru-RU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покрытием – 100 км.</a:t>
            </a:r>
            <a:endParaRPr lang="ru-RU" sz="2400" b="1" dirty="0">
              <a:solidFill>
                <a:srgbClr val="002060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032" y="295093"/>
            <a:ext cx="7695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Garamond" panose="02020404030301010803" pitchFamily="18" charset="0"/>
                <a:cs typeface="Times New Roman" pitchFamily="18" charset="0"/>
              </a:rPr>
              <a:t>Субсидии на поддержку </a:t>
            </a:r>
            <a:r>
              <a:rPr lang="ru-RU" sz="2400" b="1" dirty="0" smtClean="0">
                <a:solidFill>
                  <a:srgbClr val="FF0000"/>
                </a:solidFill>
                <a:latin typeface="Garamond" panose="02020404030301010803" pitchFamily="18" charset="0"/>
                <a:cs typeface="Times New Roman" pitchFamily="18" charset="0"/>
              </a:rPr>
              <a:t>дорожной деятельности </a:t>
            </a:r>
            <a:r>
              <a:rPr lang="ru-RU" sz="2400" b="1" dirty="0">
                <a:solidFill>
                  <a:srgbClr val="FF0000"/>
                </a:solidFill>
                <a:latin typeface="Garamond" panose="02020404030301010803" pitchFamily="18" charset="0"/>
                <a:cs typeface="Times New Roman" pitchFamily="18" charset="0"/>
              </a:rPr>
              <a:t>муниципальных образований  Республики Дагестан</a:t>
            </a:r>
            <a:br>
              <a:rPr lang="ru-RU" sz="2400" b="1" dirty="0">
                <a:solidFill>
                  <a:srgbClr val="FF0000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Garamond" panose="02020404030301010803" pitchFamily="18" charset="0"/>
                <a:cs typeface="Times New Roman" pitchFamily="18" charset="0"/>
              </a:rPr>
              <a:t>      (проект «Мой Дагестан - мои дороги</a:t>
            </a:r>
            <a:r>
              <a:rPr lang="ru-RU" sz="2400" b="1" dirty="0" smtClean="0">
                <a:solidFill>
                  <a:srgbClr val="FF0000"/>
                </a:solidFill>
                <a:latin typeface="Garamond" panose="02020404030301010803" pitchFamily="18" charset="0"/>
                <a:cs typeface="Times New Roman" pitchFamily="18" charset="0"/>
              </a:rPr>
              <a:t>»)</a:t>
            </a:r>
            <a:endParaRPr lang="ru-RU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819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169" y="601627"/>
            <a:ext cx="3694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1884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Субсидирование </a:t>
            </a:r>
          </a:p>
          <a:p>
            <a:pPr algn="ctr" defTabSz="621884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приграничных </a:t>
            </a:r>
            <a:r>
              <a:rPr lang="ru-RU" sz="2000" b="1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железнодорожных </a:t>
            </a:r>
            <a:r>
              <a:rPr lang="ru-RU" sz="2000" b="1" dirty="0" smtClean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перевозок</a:t>
            </a:r>
            <a:endParaRPr lang="ru-RU" sz="2000" b="1" dirty="0">
              <a:solidFill>
                <a:srgbClr val="FF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3659" y="1990749"/>
            <a:ext cx="2201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1884"/>
            <a:r>
              <a:rPr lang="ru-RU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59,96</a:t>
            </a:r>
            <a:r>
              <a:rPr lang="ru-RU" sz="20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млн рублей</a:t>
            </a:r>
            <a:endParaRPr lang="ru-RU" sz="2000" b="1" dirty="0">
              <a:solidFill>
                <a:srgbClr val="00206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012" y="2762703"/>
            <a:ext cx="4507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1884"/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Маршруты и количество пар поездов</a:t>
            </a:r>
            <a: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:</a:t>
            </a:r>
          </a:p>
          <a:p>
            <a:pPr marL="233207" indent="-233207" defTabSz="621884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Хасавюрт </a:t>
            </a: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– Махачкала </a:t>
            </a:r>
            <a: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(2 пары)</a:t>
            </a:r>
          </a:p>
          <a:p>
            <a:pPr marL="233207" indent="-233207" defTabSz="621884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Махачкала – Дербент (2 пары)</a:t>
            </a:r>
          </a:p>
          <a:p>
            <a:pPr marL="233207" indent="-233207" defTabSz="621884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Дербент – Граница с Азербайджанской республикой (3 пары)</a:t>
            </a:r>
            <a:endParaRPr lang="ru-RU" b="1" dirty="0">
              <a:solidFill>
                <a:srgbClr val="00206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83552" y="601627"/>
            <a:ext cx="4160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1884"/>
            <a:r>
              <a:rPr lang="ru-RU" sz="2000" b="1" dirty="0" smtClean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Субсидирование межрегиональных авиасообщений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62701" y="1990749"/>
            <a:ext cx="280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1884"/>
            <a:r>
              <a:rPr lang="ru-RU" sz="24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166,9</a:t>
            </a:r>
            <a:r>
              <a:rPr lang="ru-RU" sz="20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млн рублей</a:t>
            </a:r>
            <a:endParaRPr lang="ru-RU" sz="2000" b="1" dirty="0">
              <a:solidFill>
                <a:srgbClr val="00206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4294" y="2696201"/>
            <a:ext cx="43442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1884"/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Маршруты:</a:t>
            </a:r>
          </a:p>
          <a:p>
            <a:pPr marL="257175" indent="-257175" algn="just" defTabSz="621884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Махачкала – Казань	</a:t>
            </a:r>
          </a:p>
          <a:p>
            <a:pPr marL="257175" indent="-257175" algn="just" defTabSz="621884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Махачкала – Краснодар – Махачкала</a:t>
            </a:r>
          </a:p>
          <a:p>
            <a:pPr marL="257175" indent="-257175" algn="just" defTabSz="621884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Махачкала – Сочи - Махачкала </a:t>
            </a:r>
          </a:p>
          <a:p>
            <a:pPr marL="257175" indent="-257175" algn="just" defTabSz="621884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Махачкала – Минеральные Воды</a:t>
            </a:r>
          </a:p>
          <a:p>
            <a:pPr marL="257175" indent="-257175" algn="just" defTabSz="621884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Махачкала </a:t>
            </a: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– Уфа - Махачкала </a:t>
            </a:r>
          </a:p>
          <a:p>
            <a:pPr marL="257175" indent="-257175" algn="just" defTabSz="621884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Махачкала – Новый </a:t>
            </a:r>
            <a: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Уренгой</a:t>
            </a:r>
            <a:endParaRPr lang="ru-RU" b="1" dirty="0">
              <a:solidFill>
                <a:srgbClr val="00206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257175" indent="-257175" algn="just" defTabSz="621884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Махачкала – Нижневартовск</a:t>
            </a:r>
          </a:p>
          <a:p>
            <a:pPr marL="257175" indent="-257175" algn="just" defTabSz="621884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Махачкала – Екатеринбург</a:t>
            </a:r>
          </a:p>
          <a:p>
            <a:pPr marL="257175" indent="-257175" algn="just" defTabSz="621884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Махачкала - Новосибирск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82033" y="1990749"/>
            <a:ext cx="24044" cy="393100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927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933860-8F7B-41D3-A4FD-202ADA3887DD}"/>
              </a:ext>
            </a:extLst>
          </p:cNvPr>
          <p:cNvSpPr/>
          <p:nvPr/>
        </p:nvSpPr>
        <p:spPr>
          <a:xfrm>
            <a:off x="212960" y="1866829"/>
            <a:ext cx="8694057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50,0 млн рублей </a:t>
            </a: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целевой субсидии Фонду развития промышленности Республики Дагестан на предоставление льготных займов промышленным предприятиям, включая </a:t>
            </a:r>
            <a:r>
              <a:rPr lang="ru-RU" b="1" dirty="0" err="1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по линии федерального Фонда развития промышленности</a:t>
            </a:r>
            <a: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206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АО «Керамогранит Дагестан» по проекту расширения </a:t>
            </a:r>
            <a: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производства керамической </a:t>
            </a: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плитки</a:t>
            </a:r>
          </a:p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ОАО «Концерн КЭМЗ» по проекту организации производства газокомпрессорного оборудования</a:t>
            </a:r>
          </a:p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ООО «Нива органик» по проекту расширения производства изделий из металлоконструкций  </a:t>
            </a:r>
          </a:p>
          <a:p>
            <a:pPr algn="just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50,0 млн рублей </a:t>
            </a: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на мероприятия по предоставлению субсидий промпредприятиям на компенсацию части затрат, связанных с приобретением машин и оборудования, а также связанных с разработкой и внедрением НИОКР и инновационных </a:t>
            </a:r>
            <a: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технологий</a:t>
            </a:r>
          </a:p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103,7 млн рублей на индустриальный парк </a:t>
            </a: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Ногайпром</a:t>
            </a:r>
            <a:r>
              <a:rPr lang="ru-RU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615" y="190297"/>
            <a:ext cx="83833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промышленности и повышения ее </a:t>
            </a:r>
            <a:r>
              <a:rPr lang="ru-RU" sz="2800" b="1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конкурентоспособности</a:t>
            </a:r>
            <a:endParaRPr lang="ru-RU" sz="2800" b="1" dirty="0">
              <a:solidFill>
                <a:srgbClr val="C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0" y="169863"/>
            <a:ext cx="1085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FFFF"/>
                </a:solidFill>
                <a:cs typeface="Arial" charset="0"/>
              </a:rPr>
              <a:t>Слайд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77289" y="116483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Всего – 203,7 млн рублей </a:t>
            </a:r>
            <a:endParaRPr lang="ru-RU" sz="2800" b="1" dirty="0">
              <a:solidFill>
                <a:srgbClr val="C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54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4359" y="44628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4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7043"/>
              </p:ext>
            </p:extLst>
          </p:nvPr>
        </p:nvGraphicFramePr>
        <p:xfrm>
          <a:off x="84359" y="1334031"/>
          <a:ext cx="8936550" cy="479245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048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4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1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20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Garamond" panose="02020404030301010803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6000" marR="36000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2020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6000" marR="36000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Garamond" panose="02020404030301010803" pitchFamily="18" charset="0"/>
                        </a:rPr>
                        <a:t>Отклонение </a:t>
                      </a:r>
                    </a:p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Garamond" panose="02020404030301010803" pitchFamily="18" charset="0"/>
                        </a:rPr>
                        <a:t>(+;-)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6000" marR="36000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Garamond" panose="02020404030301010803" pitchFamily="18" charset="0"/>
                        </a:rPr>
                        <a:t>Темп роста (снижения) </a:t>
                      </a:r>
                    </a:p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Garamond" panose="02020404030301010803" pitchFamily="18" charset="0"/>
                        </a:rPr>
                        <a:t>(%)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6000" marR="36000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Всего</a:t>
                      </a:r>
                      <a:endParaRPr lang="ru-RU" sz="18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105 310,5</a:t>
                      </a:r>
                    </a:p>
                  </a:txBody>
                  <a:tcPr marL="36000" marR="36000" marT="36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96 672,2</a:t>
                      </a:r>
                    </a:p>
                  </a:txBody>
                  <a:tcPr marL="36000" marR="36000" marT="36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-8 638,3</a:t>
                      </a:r>
                    </a:p>
                  </a:txBody>
                  <a:tcPr marL="36000" marR="36000" marT="36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91,8</a:t>
                      </a:r>
                      <a:endParaRPr lang="ru-RU" sz="18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отация </a:t>
                      </a:r>
                      <a:r>
                        <a:rPr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на выравнивание</a:t>
                      </a: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72 892,4</a:t>
                      </a: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72 892,4</a:t>
                      </a: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100,0</a:t>
                      </a:r>
                      <a:endParaRPr lang="ru-RU" sz="18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отация </a:t>
                      </a:r>
                      <a:r>
                        <a:rPr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на сбалансированность</a:t>
                      </a: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3 349,1</a:t>
                      </a: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2 606,1</a:t>
                      </a: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-743,0</a:t>
                      </a: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77,8</a:t>
                      </a:r>
                      <a:endParaRPr lang="ru-RU" sz="18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убсидии</a:t>
                      </a:r>
                      <a:endParaRPr lang="ru-RU" sz="18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800" b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424,6</a:t>
                      </a:r>
                      <a:endParaRPr lang="ru-RU" sz="18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8 452,0</a:t>
                      </a: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-6 972,6</a:t>
                      </a:r>
                      <a:endParaRPr lang="ru-RU" sz="18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55,4</a:t>
                      </a:r>
                      <a:endParaRPr lang="ru-RU" sz="18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убвенции</a:t>
                      </a:r>
                      <a:endParaRPr lang="ru-RU" sz="18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10 998,9</a:t>
                      </a: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11 435,8</a:t>
                      </a: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436,9</a:t>
                      </a: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104,0</a:t>
                      </a:r>
                      <a:endParaRPr lang="ru-RU" sz="18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3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ные </a:t>
                      </a:r>
                      <a:r>
                        <a:rPr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межбюджетные трансферты</a:t>
                      </a: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645,5</a:t>
                      </a:r>
                      <a:endParaRPr lang="ru-RU" sz="18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1 285,9</a:t>
                      </a: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-1 </a:t>
                      </a: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359,6</a:t>
                      </a:r>
                      <a:endParaRPr lang="ru-RU" sz="18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48,6</a:t>
                      </a:r>
                      <a:endParaRPr lang="ru-RU" sz="1800" b="1" u="none" strike="noStrike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82851" y="337404"/>
            <a:ext cx="756774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900" b="1" dirty="0">
                <a:solidFill>
                  <a:srgbClr val="C00000"/>
                </a:solidFill>
                <a:latin typeface="Garamond" panose="02020404030301010803" pitchFamily="18" charset="0"/>
              </a:rPr>
              <a:t>Трансферты из федерального бюджета </a:t>
            </a:r>
            <a:endParaRPr lang="ru-RU" sz="2900" b="1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4492" y="987382"/>
            <a:ext cx="1482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ru-RU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(млн рублей)</a:t>
            </a:r>
            <a:endParaRPr lang="ru-RU" sz="16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465" y="29627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3</a:t>
            </a:r>
            <a:endParaRPr 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176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43645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8903" y="162703"/>
            <a:ext cx="8447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Межбюджетные трансферты из </a:t>
            </a:r>
            <a:endParaRPr lang="ru-RU" sz="2400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республиканского </a:t>
            </a:r>
            <a:r>
              <a:rPr lang="ru-RU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бюджета Республики Дагестан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054387"/>
              </p:ext>
            </p:extLst>
          </p:nvPr>
        </p:nvGraphicFramePr>
        <p:xfrm>
          <a:off x="97104" y="1570897"/>
          <a:ext cx="8989085" cy="476973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318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2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2020 </a:t>
                      </a:r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год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2021 </a:t>
                      </a:r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год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 %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Субвенции на реализацию основных общеобразовательных программ и общеобразовательных программ дошкольного образования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27 096,2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28 354,6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104,6</a:t>
                      </a: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4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Дотация на выравнивание бюджетной обеспеченности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6 059,2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6 376,8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105,2</a:t>
                      </a: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Субвенция на предоставление дотаций бюджетам поселений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2 205,8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2 246,8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101,9</a:t>
                      </a: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2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Прочие межбюджетные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трансферты </a:t>
                      </a:r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(архивы, административные комиссии,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ВУСы</a:t>
                      </a:r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гранты на поощрение органов местного самоуправления, иные дотации на содержание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прочего </a:t>
                      </a:r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персонала учреждений образования, субсидии местным бюджетам)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939,9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1 165,2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124,0</a:t>
                      </a: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272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72000" marR="72000" marT="36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36 301,1</a:t>
                      </a:r>
                    </a:p>
                  </a:txBody>
                  <a:tcPr marL="72000" marR="72000" marT="36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38 143,4</a:t>
                      </a:r>
                    </a:p>
                  </a:txBody>
                  <a:tcPr marL="72000" marR="72000" marT="36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105,1</a:t>
                      </a:r>
                    </a:p>
                  </a:txBody>
                  <a:tcPr marL="72000" marR="72000" marT="36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768354" y="1235868"/>
            <a:ext cx="1434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Garamond" panose="02020404030301010803" pitchFamily="18" charset="0"/>
              </a:rPr>
              <a:t>(млн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465" y="29627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Слайд 26 </a:t>
            </a:r>
            <a:endParaRPr 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44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1" y="2018798"/>
            <a:ext cx="8321041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обеспечения сбалансированности бюджета республики проводится взвешенная долговая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политика.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течение последних пяти лет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(2016-2020 годы)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не принимались решения о предоставлении государственных гарантий.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Привлечение коммерческих кредитов также не предусматривается.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2021 году на погашение части реструктурированных бюджетных кредитов, полученных из федерального бюджета для покрытия дефицита бюджета, предусмотрено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468 млн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отношении муниципальных образований планируется предоставление бюджетных кредитов в сумме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100 млн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а также возврат ранее предоставленных сумм в размере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413 млн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6919" y="850268"/>
            <a:ext cx="2823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Долговая </a:t>
            </a:r>
            <a:r>
              <a:rPr lang="ru-RU" sz="2400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политика</a:t>
            </a:r>
            <a:endParaRPr lang="ru-RU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17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89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328143"/>
              </p:ext>
            </p:extLst>
          </p:nvPr>
        </p:nvGraphicFramePr>
        <p:xfrm>
          <a:off x="185738" y="1990725"/>
          <a:ext cx="8666162" cy="2895651"/>
        </p:xfrm>
        <a:graphic>
          <a:graphicData uri="http://schemas.openxmlformats.org/drawingml/2006/table">
            <a:tbl>
              <a:tblPr/>
              <a:tblGrid>
                <a:gridCol w="324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на 01.01.2020 г.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на 01.01.2021 г.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(оценка)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на 01.01.2022 г.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(план)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921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Всего,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в том числе: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9 327,9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8 810,5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8 342,1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Бюджетные кредиты, полученные из федерального бюджета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8 810,5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8 810,5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8 342,1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Государственные гарантии Республики Дагестан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517,4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6876" name="Прямоугольник 2"/>
          <p:cNvSpPr>
            <a:spLocks noChangeArrowheads="1"/>
          </p:cNvSpPr>
          <p:nvPr/>
        </p:nvSpPr>
        <p:spPr bwMode="auto">
          <a:xfrm>
            <a:off x="949325" y="881063"/>
            <a:ext cx="7524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Объем государственного долга Республики Дагестан</a:t>
            </a:r>
            <a:endParaRPr lang="ru-RU" sz="24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206877" name="Прямоугольник 3"/>
          <p:cNvSpPr>
            <a:spLocks noChangeArrowheads="1"/>
          </p:cNvSpPr>
          <p:nvPr/>
        </p:nvSpPr>
        <p:spPr bwMode="auto">
          <a:xfrm>
            <a:off x="7558088" y="1643063"/>
            <a:ext cx="1344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Garamond" pitchFamily="18" charset="0"/>
              </a:rPr>
              <a:t>(млн рублей)</a:t>
            </a:r>
          </a:p>
        </p:txBody>
      </p:sp>
      <p:sp>
        <p:nvSpPr>
          <p:cNvPr id="206878" name="TextBox 6"/>
          <p:cNvSpPr txBox="1">
            <a:spLocks noChangeArrowheads="1"/>
          </p:cNvSpPr>
          <p:nvPr/>
        </p:nvSpPr>
        <p:spPr bwMode="auto">
          <a:xfrm>
            <a:off x="0" y="42863"/>
            <a:ext cx="1085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FFFF"/>
                </a:solidFill>
                <a:cs typeface="Arial" charset="0"/>
              </a:rPr>
              <a:t>Слайд </a:t>
            </a:r>
          </a:p>
        </p:txBody>
      </p:sp>
    </p:spTree>
    <p:extLst>
      <p:ext uri="{BB962C8B-B14F-4D97-AF65-F5344CB8AC3E}">
        <p14:creationId xmlns:p14="http://schemas.microsoft.com/office/powerpoint/2010/main" val="33849962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Текст 2"/>
          <p:cNvSpPr>
            <a:spLocks noGrp="1"/>
          </p:cNvSpPr>
          <p:nvPr>
            <p:ph type="body" sz="quarter" idx="4294967295"/>
          </p:nvPr>
        </p:nvSpPr>
        <p:spPr bwMode="auto">
          <a:xfrm>
            <a:off x="655350" y="241069"/>
            <a:ext cx="7769225" cy="9890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sz="2400" b="1" smtClean="0">
                <a:solidFill>
                  <a:srgbClr val="FF0000"/>
                </a:solidFill>
                <a:latin typeface="Garamond" pitchFamily="18" charset="0"/>
              </a:rPr>
              <a:t>Долговая нагрузка на бюджет</a:t>
            </a:r>
            <a:br>
              <a:rPr lang="ru-RU" sz="2400" b="1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Garamond" pitchFamily="18" charset="0"/>
              </a:rPr>
              <a:t> Республики Дагестан</a:t>
            </a:r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62669928"/>
              </p:ext>
            </p:extLst>
          </p:nvPr>
        </p:nvGraphicFramePr>
        <p:xfrm>
          <a:off x="415925" y="1433878"/>
          <a:ext cx="8534400" cy="53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827" name="TextBox 1"/>
          <p:cNvSpPr txBox="1">
            <a:spLocks noChangeArrowheads="1"/>
          </p:cNvSpPr>
          <p:nvPr/>
        </p:nvSpPr>
        <p:spPr bwMode="auto">
          <a:xfrm>
            <a:off x="7694613" y="995665"/>
            <a:ext cx="12287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ru-RU" sz="2400" b="1" i="1" u="sng">
                <a:solidFill>
                  <a:srgbClr val="C00000"/>
                </a:solidFill>
                <a:cs typeface="Arial" charset="0"/>
              </a:rPr>
              <a:t>%</a:t>
            </a:r>
            <a:endParaRPr lang="ru-RU" sz="2400" b="1" i="1" u="sng">
              <a:solidFill>
                <a:srgbClr val="C00000"/>
              </a:solidFill>
            </a:endParaRPr>
          </a:p>
        </p:txBody>
      </p:sp>
      <p:sp>
        <p:nvSpPr>
          <p:cNvPr id="205828" name="TextBox 7"/>
          <p:cNvSpPr txBox="1">
            <a:spLocks noChangeArrowheads="1"/>
          </p:cNvSpPr>
          <p:nvPr/>
        </p:nvSpPr>
        <p:spPr bwMode="auto">
          <a:xfrm>
            <a:off x="0" y="42863"/>
            <a:ext cx="1085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FFFF"/>
                </a:solidFill>
                <a:cs typeface="Arial" charset="0"/>
              </a:rPr>
              <a:t>Слайд </a:t>
            </a:r>
          </a:p>
        </p:txBody>
      </p:sp>
      <p:sp>
        <p:nvSpPr>
          <p:cNvPr id="205832" name="TextBox 9"/>
          <p:cNvSpPr txBox="1">
            <a:spLocks noChangeArrowheads="1"/>
          </p:cNvSpPr>
          <p:nvPr/>
        </p:nvSpPr>
        <p:spPr bwMode="auto">
          <a:xfrm>
            <a:off x="-3175" y="30163"/>
            <a:ext cx="1085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Слайд </a:t>
            </a:r>
            <a:r>
              <a:rPr lang="ru-RU" sz="1400" b="1" dirty="0" smtClean="0">
                <a:solidFill>
                  <a:srgbClr val="FFFFFF"/>
                </a:solidFill>
                <a:cs typeface="Arial" charset="0"/>
              </a:rPr>
              <a:t>28</a:t>
            </a:r>
            <a:endParaRPr lang="en-US" sz="14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0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066" y="1246909"/>
            <a:ext cx="884474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структуре налоговых и неналоговых доходов традиционно наибольший удельный вес занимает налог на доходы физических лиц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44,3 проц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акцизы (на ГСМ и алкоголь)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24,6 проц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налог на прибыль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14,0 проц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налог на имущество организаций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9,3 процента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spcAft>
                <a:spcPts val="12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Неналоговые доходы незначительны, составляют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3,8 процента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части укрепления и развития собственной доходной базы республиканского и местных бюджетов, в 2021 году, в целях стимулирования роста доходной части бюджетов муниципалитетов, будет продолжена практика:</a:t>
            </a:r>
          </a:p>
          <a:p>
            <a:pPr indent="450215" algn="just"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передачи транспортного налога в виде субсидии на финансовое обеспечение дорожной деятельности муниципальных образований;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сохранения нормативов от налога на доходы физических лиц в бюджеты городских округов на уровне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 проц.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обеспечивает увеличение общего уровня зачисления НДФЛ в местные бюджеты выше минимально установленного Бюджетным кодексом;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оценки эффективности предоставляемых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(планируемых к предоставлению)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налоговых льгот и отмену неэффективных налоговых льгот (пониженных ставок по налогам);</a:t>
            </a:r>
          </a:p>
          <a:p>
            <a:pPr indent="450215" algn="just"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главное – это обеспечение выполнения мероприятий Программы финансового оздоровления и социально-экономического развития Республики Дагестан на 2020-2024 годы по увеличению поступлений налоговых и неналоговых доходов,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которой представлен и находится на рассмотрении.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12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Конечно, снижение деловой активности в реальном секторе экономики Республики Дагестан, обусловленное принятыми в стране ограничительными мерами в связи с распространением новой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коронавирусной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инфекции, повлекло не только необходимость корректировки бюджетных параметров текущего года, но и, следует полагать, будет влиять на предстоящие годы.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690" y="171442"/>
            <a:ext cx="8786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DA1B23"/>
                </a:solidFill>
                <a:latin typeface="Garamond" panose="02020404030301010803" pitchFamily="18" charset="0"/>
              </a:rPr>
              <a:t>Структура налоговых и неналоговых доходов республиканского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74195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97669" y="174567"/>
            <a:ext cx="8134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DA1B23"/>
                </a:solidFill>
                <a:latin typeface="Garamond" panose="02020404030301010803" pitchFamily="18" charset="0"/>
              </a:rPr>
              <a:t>Налоговые и неналоговые доходы республиканского бюджета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7170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72412" y="1736430"/>
            <a:ext cx="1263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Garamond" panose="02020404030301010803" pitchFamily="18" charset="0"/>
              </a:rPr>
              <a:t>(млн 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30230"/>
              </p:ext>
            </p:extLst>
          </p:nvPr>
        </p:nvGraphicFramePr>
        <p:xfrm>
          <a:off x="105195" y="2072150"/>
          <a:ext cx="8925515" cy="421299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358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2020 </a:t>
                      </a:r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год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2021 год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отклонение </a:t>
                      </a:r>
                      <a:endParaRPr lang="ru-RU" sz="1400" b="1" u="none" strike="noStrike" dirty="0" smtClean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(+,-)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% 2021 г. к 2020 году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5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Налоговые и неналоговые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доходы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–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 всего, из них: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33 246,0</a:t>
                      </a:r>
                    </a:p>
                  </a:txBody>
                  <a:tcPr marL="72000" marR="72000" marT="72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37 420,3</a:t>
                      </a:r>
                    </a:p>
                  </a:txBody>
                  <a:tcPr marL="72000" marR="72000" marT="72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4 174,3</a:t>
                      </a:r>
                    </a:p>
                  </a:txBody>
                  <a:tcPr marL="72000" marR="72000" marT="72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112,6</a:t>
                      </a:r>
                    </a:p>
                  </a:txBody>
                  <a:tcPr marL="72000" marR="72000" marT="72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Налоговые доходы, </a:t>
                      </a:r>
                      <a:endParaRPr lang="ru-RU" sz="1400" b="1" u="none" strike="noStrike" dirty="0" smtClean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в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том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числе: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31 888,8</a:t>
                      </a:r>
                    </a:p>
                  </a:txBody>
                  <a:tcPr marL="72000" marR="72000" marT="72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35 983,8</a:t>
                      </a:r>
                    </a:p>
                  </a:txBody>
                  <a:tcPr marL="72000" marR="72000" marT="72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4 095,1</a:t>
                      </a:r>
                    </a:p>
                  </a:txBody>
                  <a:tcPr marL="72000" marR="72000" marT="72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112,8</a:t>
                      </a:r>
                    </a:p>
                  </a:txBody>
                  <a:tcPr marL="72000" marR="72000" marT="72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налог на прибыль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5 213,8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5 247,8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34,0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100,7</a:t>
                      </a: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налог на доходы физических лиц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13 333,3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16 589,1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3 255,8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124,4</a:t>
                      </a: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акцизы  </a:t>
                      </a:r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 ГСМ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6 992,3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7 249,9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257,6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103,7</a:t>
                      </a: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5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акцизы </a:t>
                      </a:r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 алкогольную продукцию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1 649,7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1 891,2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257,6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114,6</a:t>
                      </a: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5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налог </a:t>
                      </a:r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 имущество организаций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3 233,7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3 473,4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241,5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107,4</a:t>
                      </a: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транспортный </a:t>
                      </a:r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налог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1 287,3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1 353,1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65,9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105,1</a:t>
                      </a: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прочие налоговые доходы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178,6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179,3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100,4</a:t>
                      </a: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Неналоговые доходы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1 357,2</a:t>
                      </a:r>
                    </a:p>
                  </a:txBody>
                  <a:tcPr marL="72000" marR="72000" marT="72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1 436,5</a:t>
                      </a:r>
                    </a:p>
                  </a:txBody>
                  <a:tcPr marL="72000" marR="72000" marT="72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79,3</a:t>
                      </a:r>
                    </a:p>
                  </a:txBody>
                  <a:tcPr marL="72000" marR="72000" marT="72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105,8</a:t>
                      </a:r>
                    </a:p>
                  </a:txBody>
                  <a:tcPr marL="72000" marR="72000" marT="72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1070" y="930924"/>
            <a:ext cx="874498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Поступление налоговых и неналоговых доходов предусматривается в объеме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37,4 млрд рублей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или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112,6 проц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к плановым назначениям текущего года. </a:t>
            </a: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По всем видам налогов обеспечен рост.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8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49630" y="199506"/>
            <a:ext cx="8915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DA1B23"/>
                </a:solidFill>
                <a:latin typeface="Garamond" panose="02020404030301010803" pitchFamily="18" charset="0"/>
              </a:rPr>
              <a:t>Налоговые и неналоговые доходы консолидированного </a:t>
            </a:r>
            <a:r>
              <a:rPr lang="ru-RU" sz="2400" b="1" dirty="0" smtClean="0">
                <a:solidFill>
                  <a:srgbClr val="DA1B23"/>
                </a:solidFill>
                <a:latin typeface="Garamond" panose="02020404030301010803" pitchFamily="18" charset="0"/>
              </a:rPr>
              <a:t>бюджета</a:t>
            </a:r>
            <a:endParaRPr lang="ru-RU" sz="2400" b="1" dirty="0">
              <a:solidFill>
                <a:srgbClr val="DA1B23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170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72412" y="1137915"/>
            <a:ext cx="1263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Garamond" panose="02020404030301010803" pitchFamily="18" charset="0"/>
              </a:rPr>
              <a:t>(млн рублей)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728800"/>
              </p:ext>
            </p:extLst>
          </p:nvPr>
        </p:nvGraphicFramePr>
        <p:xfrm>
          <a:off x="96221" y="1447912"/>
          <a:ext cx="8906660" cy="508589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256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7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8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2020 </a:t>
                      </a:r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2021 </a:t>
                      </a:r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Отклонение (+;-)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Темп роста</a:t>
                      </a:r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Налоговые и неналоговые доходы: всего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45 461,7</a:t>
                      </a:r>
                    </a:p>
                  </a:txBody>
                  <a:tcPr marL="72000" marR="72000" marT="36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50 622,0</a:t>
                      </a:r>
                    </a:p>
                  </a:txBody>
                  <a:tcPr marL="72000" marR="72000" marT="36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5 160,4</a:t>
                      </a:r>
                    </a:p>
                  </a:txBody>
                  <a:tcPr marL="72000" marR="72000" marT="36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111,4</a:t>
                      </a:r>
                    </a:p>
                  </a:txBody>
                  <a:tcPr marL="72000" marR="72000" marT="36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Налоговые доходы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42 794,6</a:t>
                      </a:r>
                    </a:p>
                  </a:txBody>
                  <a:tcPr marL="72000" marR="72000" marT="36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47 826,1</a:t>
                      </a:r>
                    </a:p>
                  </a:txBody>
                  <a:tcPr marL="72000" marR="72000" marT="36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5 031,5</a:t>
                      </a:r>
                    </a:p>
                  </a:txBody>
                  <a:tcPr marL="72000" marR="72000" marT="36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111,8</a:t>
                      </a:r>
                    </a:p>
                  </a:txBody>
                  <a:tcPr marL="72000" marR="72000" marT="36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налог на прибыль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5 213,8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5 247,8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34,0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100,7</a:t>
                      </a: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НДФЛ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19 678,0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23 993,5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4 315,5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121,9</a:t>
                      </a: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акцизы на алкоголь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1 649,7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1 891,2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241,5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114,6</a:t>
                      </a: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акцизы на ГСМ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7 769,2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8 055,5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286,2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103,7</a:t>
                      </a: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налог на имущество организаций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3 233,7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3 473,4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239,7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107,4</a:t>
                      </a: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транспортный налог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1 287,3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1 353,1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65,9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105,1</a:t>
                      </a: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налог на имущество физ.лиц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500,4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767,3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266,9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153,3</a:t>
                      </a: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налоги на совокупный доход (ЕНВД+УСН+ЕСХН)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1 812,9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1 149,7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-663,2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63,4</a:t>
                      </a: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земельный налог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1 372,2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1 599,5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227,3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116,6</a:t>
                      </a: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НДПИ 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42,3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45,0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106,4</a:t>
                      </a: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госпошлина и прочие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235,1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250,2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15,1</a:t>
                      </a: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106,4</a:t>
                      </a: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Неналоговые доходы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36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2 667,1</a:t>
                      </a:r>
                    </a:p>
                  </a:txBody>
                  <a:tcPr marL="72000" marR="72000" marT="36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2 795,9</a:t>
                      </a:r>
                    </a:p>
                  </a:txBody>
                  <a:tcPr marL="72000" marR="72000" marT="36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128,8</a:t>
                      </a:r>
                    </a:p>
                  </a:txBody>
                  <a:tcPr marL="72000" marR="72000" marT="36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104,8</a:t>
                      </a:r>
                    </a:p>
                  </a:txBody>
                  <a:tcPr marL="72000" marR="72000" marT="36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52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90945" y="91440"/>
            <a:ext cx="8787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DA1B23"/>
                </a:solidFill>
                <a:latin typeface="Garamond" panose="02020404030301010803" pitchFamily="18" charset="0"/>
              </a:rPr>
              <a:t>Структура налоговых и неналоговых доходов республиканского </a:t>
            </a:r>
            <a:r>
              <a:rPr lang="ru-RU" sz="2400" b="1" dirty="0" smtClean="0">
                <a:solidFill>
                  <a:srgbClr val="DA1B23"/>
                </a:solidFill>
                <a:latin typeface="Garamond" panose="02020404030301010803" pitchFamily="18" charset="0"/>
              </a:rPr>
              <a:t>бюджета</a:t>
            </a:r>
            <a:endParaRPr lang="ru-RU" sz="2400" b="1" dirty="0">
              <a:solidFill>
                <a:srgbClr val="DA1B23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170"/>
            <a:ext cx="108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Слайд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80477" y="1093262"/>
            <a:ext cx="1263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Garamond" panose="02020404030301010803" pitchFamily="18" charset="0"/>
              </a:rPr>
              <a:t>(млн рублей)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896797"/>
              </p:ext>
            </p:extLst>
          </p:nvPr>
        </p:nvGraphicFramePr>
        <p:xfrm>
          <a:off x="250853" y="1412165"/>
          <a:ext cx="8755582" cy="497673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895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2021 </a:t>
                      </a:r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aramond" panose="02020404030301010803" pitchFamily="18" charset="0"/>
                        </a:rPr>
                        <a:t>Удельный вес</a:t>
                      </a:r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,</a:t>
                      </a:r>
                      <a:b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ru-RU" sz="1400" b="1" u="none" strike="noStrike" dirty="0" smtClean="0">
                          <a:effectLst/>
                          <a:latin typeface="Garamond" panose="02020404030301010803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Налоговые и неналоговые доходы: всего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37 420,3</a:t>
                      </a:r>
                    </a:p>
                  </a:txBody>
                  <a:tcPr marL="72000" marR="72000" marT="72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2000" marR="72000" marT="720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Налоговые доходы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35 983,8</a:t>
                      </a:r>
                    </a:p>
                  </a:txBody>
                  <a:tcPr marL="72000" marR="72000" marT="72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96,2</a:t>
                      </a:r>
                    </a:p>
                  </a:txBody>
                  <a:tcPr marL="72000" marR="72000" marT="72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налог на прибыль 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5 247,8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14,0</a:t>
                      </a: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НДФЛ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16 589,1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44,3</a:t>
                      </a: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акцизы на алкоголь 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1 891,2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акцизы на ГСМ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7 249,9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19,4</a:t>
                      </a: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налог на имущество организаций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3 473,4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транспортный налог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1 353,1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НДПИ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45,0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госпошлина и прочие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134,3</a:t>
                      </a: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Неналоговые доходы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2000" marR="72000" marT="72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1 436,5</a:t>
                      </a:r>
                    </a:p>
                  </a:txBody>
                  <a:tcPr marL="72000" marR="72000" marT="72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72000" marR="72000" marT="72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703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Ф РТ 20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DA1B23"/>
      </a:accent2>
      <a:accent3>
        <a:srgbClr val="138815"/>
      </a:accent3>
      <a:accent4>
        <a:srgbClr val="A6A6A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61181</TotalTime>
  <Words>4655</Words>
  <Application>Microsoft Office PowerPoint</Application>
  <PresentationFormat>Экран (4:3)</PresentationFormat>
  <Paragraphs>1756</Paragraphs>
  <Slides>53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53</vt:i4>
      </vt:variant>
    </vt:vector>
  </HeadingPairs>
  <TitlesOfParts>
    <vt:vector size="62" baseType="lpstr">
      <vt:lpstr>Arial</vt:lpstr>
      <vt:lpstr>Calibri</vt:lpstr>
      <vt:lpstr>Cambria</vt:lpstr>
      <vt:lpstr>DejaVu Sans</vt:lpstr>
      <vt:lpstr>Garamond</vt:lpstr>
      <vt:lpstr>Times New Roman</vt:lpstr>
      <vt:lpstr>Wingdings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 Сингаевский</dc:creator>
  <cp:lastModifiedBy>Владислав Бреус</cp:lastModifiedBy>
  <cp:revision>2131</cp:revision>
  <cp:lastPrinted>2020-10-30T08:01:41Z</cp:lastPrinted>
  <dcterms:created xsi:type="dcterms:W3CDTF">2015-08-31T08:00:32Z</dcterms:created>
  <dcterms:modified xsi:type="dcterms:W3CDTF">2021-03-22T11:10:00Z</dcterms:modified>
</cp:coreProperties>
</file>